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72" r:id="rId3"/>
    <p:sldId id="257" r:id="rId4"/>
    <p:sldId id="258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7434"/>
    <a:srgbClr val="B2E0D5"/>
    <a:srgbClr val="FFFF99"/>
    <a:srgbClr val="FFCC99"/>
    <a:srgbClr val="74328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0397" autoAdjust="0"/>
  </p:normalViewPr>
  <p:slideViewPr>
    <p:cSldViewPr>
      <p:cViewPr varScale="1">
        <p:scale>
          <a:sx n="50" d="100"/>
          <a:sy n="50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9F64161-8E52-4E69-A8CB-74ECE150E388}" type="datetimeFigureOut">
              <a:rPr lang="en-GB"/>
              <a:pPr>
                <a:defRPr/>
              </a:pPr>
              <a:t>29/11/2011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57DFDE7-C531-4475-BD25-AE86A1E80B2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dirty="0" err="1" smtClean="0"/>
              <a:t>C’est</a:t>
            </a:r>
            <a:r>
              <a:rPr lang="en-GB" dirty="0" smtClean="0"/>
              <a:t> = It is</a:t>
            </a:r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  <a:p>
            <a:pPr eaLnBrk="1" hangingPunct="1">
              <a:spcBef>
                <a:spcPct val="0"/>
              </a:spcBef>
            </a:pPr>
            <a:r>
              <a:rPr lang="en-GB" dirty="0" err="1" smtClean="0"/>
              <a:t>Eg</a:t>
            </a:r>
            <a:r>
              <a:rPr lang="en-GB" dirty="0" smtClean="0"/>
              <a:t>:</a:t>
            </a:r>
          </a:p>
          <a:p>
            <a:pPr eaLnBrk="1" hangingPunct="1">
              <a:spcBef>
                <a:spcPct val="0"/>
              </a:spcBef>
            </a:pPr>
            <a:r>
              <a:rPr lang="en-GB" dirty="0" err="1" smtClean="0"/>
              <a:t>C’est</a:t>
            </a:r>
            <a:r>
              <a:rPr lang="en-GB" dirty="0" smtClean="0"/>
              <a:t> un </a:t>
            </a:r>
            <a:r>
              <a:rPr lang="en-GB" dirty="0" err="1" smtClean="0"/>
              <a:t>poisson</a:t>
            </a:r>
            <a:endParaRPr lang="en-GB" dirty="0" smtClean="0"/>
          </a:p>
          <a:p>
            <a:pPr eaLnBrk="1" hangingPunct="1">
              <a:spcBef>
                <a:spcPct val="0"/>
              </a:spcBef>
            </a:pPr>
            <a:r>
              <a:rPr lang="en-GB" dirty="0" err="1" smtClean="0"/>
              <a:t>C’est</a:t>
            </a:r>
            <a:r>
              <a:rPr lang="en-GB" dirty="0" smtClean="0"/>
              <a:t> </a:t>
            </a:r>
            <a:r>
              <a:rPr lang="en-GB" dirty="0" err="1" smtClean="0"/>
              <a:t>délicieux</a:t>
            </a:r>
            <a:endParaRPr lang="en-GB" dirty="0" smtClean="0"/>
          </a:p>
          <a:p>
            <a:pPr eaLnBrk="1" hangingPunct="1">
              <a:spcBef>
                <a:spcPct val="0"/>
              </a:spcBef>
            </a:pPr>
            <a:r>
              <a:rPr lang="en-GB" dirty="0" err="1" smtClean="0"/>
              <a:t>C’est</a:t>
            </a:r>
            <a:r>
              <a:rPr lang="en-GB" dirty="0" smtClean="0"/>
              <a:t> </a:t>
            </a:r>
            <a:r>
              <a:rPr lang="en-GB" dirty="0" err="1" smtClean="0"/>
              <a:t>lundi</a:t>
            </a:r>
            <a:endParaRPr lang="en-GB" dirty="0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FD3A5C-B5F2-4D8C-A506-67E5AE4A35F9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GB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smtClean="0"/>
              <a:t>Je voudrais = I would like</a:t>
            </a:r>
          </a:p>
          <a:p>
            <a:pPr eaLnBrk="1" hangingPunct="1"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r>
              <a:rPr lang="en-GB" smtClean="0"/>
              <a:t>Eg:</a:t>
            </a:r>
          </a:p>
          <a:p>
            <a:pPr eaLnBrk="1" hangingPunct="1"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r>
              <a:rPr lang="en-GB" smtClean="0"/>
              <a:t>Je voudrais un coca.</a:t>
            </a:r>
          </a:p>
          <a:p>
            <a:pPr eaLnBrk="1" hangingPunct="1">
              <a:spcBef>
                <a:spcPct val="0"/>
              </a:spcBef>
            </a:pPr>
            <a:r>
              <a:rPr lang="en-GB" smtClean="0"/>
              <a:t>Je voudrais un ‘Nintendo Wii’</a:t>
            </a: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862F920-7A9C-4C21-B53F-7E4BF5C6A590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dirty="0" smtClean="0"/>
              <a:t>Il y a = there is / there are</a:t>
            </a:r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  <a:p>
            <a:pPr eaLnBrk="1" hangingPunct="1">
              <a:spcBef>
                <a:spcPct val="0"/>
              </a:spcBef>
            </a:pPr>
            <a:r>
              <a:rPr lang="en-GB" dirty="0" err="1" smtClean="0"/>
              <a:t>Eg</a:t>
            </a:r>
            <a:r>
              <a:rPr lang="en-GB" dirty="0" smtClean="0"/>
              <a:t>:</a:t>
            </a:r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  <a:p>
            <a:pPr eaLnBrk="1" hangingPunct="1">
              <a:spcBef>
                <a:spcPct val="0"/>
              </a:spcBef>
            </a:pPr>
            <a:r>
              <a:rPr lang="en-GB" dirty="0" smtClean="0"/>
              <a:t>Il y a un </a:t>
            </a:r>
            <a:r>
              <a:rPr lang="en-GB" dirty="0" err="1" smtClean="0"/>
              <a:t>cinéma</a:t>
            </a:r>
            <a:r>
              <a:rPr lang="en-GB" dirty="0" smtClean="0"/>
              <a:t>.</a:t>
            </a:r>
          </a:p>
          <a:p>
            <a:pPr eaLnBrk="1" hangingPunct="1">
              <a:spcBef>
                <a:spcPct val="0"/>
              </a:spcBef>
            </a:pPr>
            <a:r>
              <a:rPr lang="en-GB" dirty="0" smtClean="0"/>
              <a:t>Il y a </a:t>
            </a:r>
            <a:r>
              <a:rPr lang="en-GB" dirty="0" err="1" smtClean="0"/>
              <a:t>trois</a:t>
            </a:r>
            <a:r>
              <a:rPr lang="en-GB" dirty="0" smtClean="0"/>
              <a:t> lions.</a:t>
            </a:r>
          </a:p>
          <a:p>
            <a:pPr eaLnBrk="1" hangingPunct="1">
              <a:spcBef>
                <a:spcPct val="0"/>
              </a:spcBef>
            </a:pPr>
            <a:r>
              <a:rPr lang="en-GB" dirty="0" smtClean="0"/>
              <a:t>Il y a beaucoup de </a:t>
            </a:r>
            <a:r>
              <a:rPr lang="en-GB" dirty="0" err="1" smtClean="0"/>
              <a:t>touristes</a:t>
            </a:r>
            <a:r>
              <a:rPr lang="en-GB" dirty="0" smtClean="0"/>
              <a:t>.</a:t>
            </a: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F267B9C-8FD1-4282-9DBA-9C2AA23202A1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smtClean="0"/>
              <a:t>J’ai = I have</a:t>
            </a:r>
          </a:p>
          <a:p>
            <a:pPr eaLnBrk="1" hangingPunct="1"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r>
              <a:rPr lang="en-GB" smtClean="0"/>
              <a:t>Eg:</a:t>
            </a:r>
          </a:p>
          <a:p>
            <a:pPr eaLnBrk="1" hangingPunct="1"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r>
              <a:rPr lang="en-GB" smtClean="0"/>
              <a:t>J’ai un frère et une sœur.</a:t>
            </a:r>
          </a:p>
          <a:p>
            <a:pPr eaLnBrk="1" hangingPunct="1">
              <a:spcBef>
                <a:spcPct val="0"/>
              </a:spcBef>
            </a:pPr>
            <a:r>
              <a:rPr lang="en-GB" smtClean="0"/>
              <a:t>J’ai un chat.</a:t>
            </a: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E2DD2B-3943-4C16-B0A7-037720A8A789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smtClean="0"/>
              <a:t>Il a = He has</a:t>
            </a:r>
          </a:p>
          <a:p>
            <a:pPr eaLnBrk="1" hangingPunct="1"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r>
              <a:rPr lang="en-GB" smtClean="0"/>
              <a:t>Eg:</a:t>
            </a:r>
          </a:p>
          <a:p>
            <a:pPr eaLnBrk="1" hangingPunct="1"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r>
              <a:rPr lang="en-GB" smtClean="0"/>
              <a:t>Il a un chien.</a:t>
            </a:r>
          </a:p>
          <a:p>
            <a:pPr eaLnBrk="1" hangingPunct="1">
              <a:spcBef>
                <a:spcPct val="0"/>
              </a:spcBef>
            </a:pPr>
            <a:r>
              <a:rPr lang="en-GB" smtClean="0"/>
              <a:t>Il a les yeux bleus.</a:t>
            </a: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2807576-EE69-478F-9698-C69B46AA3270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smtClean="0"/>
              <a:t>Elle a = She has</a:t>
            </a:r>
          </a:p>
          <a:p>
            <a:pPr eaLnBrk="1" hangingPunct="1"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r>
              <a:rPr lang="en-GB" smtClean="0"/>
              <a:t>Eg:</a:t>
            </a:r>
          </a:p>
          <a:p>
            <a:pPr eaLnBrk="1" hangingPunct="1"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r>
              <a:rPr lang="en-GB" smtClean="0"/>
              <a:t>Elle a un chat.</a:t>
            </a:r>
          </a:p>
          <a:p>
            <a:pPr eaLnBrk="1" hangingPunct="1">
              <a:spcBef>
                <a:spcPct val="0"/>
              </a:spcBef>
            </a:pPr>
            <a:r>
              <a:rPr lang="en-GB" smtClean="0"/>
              <a:t>Elle a les cheveux blonds.</a:t>
            </a: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ACBAE22-D2C2-44D2-8657-111051A215E7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smtClean="0"/>
              <a:t>Je suis = I am</a:t>
            </a:r>
          </a:p>
          <a:p>
            <a:pPr eaLnBrk="1" hangingPunct="1"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r>
              <a:rPr lang="en-GB" smtClean="0"/>
              <a:t>Eg:</a:t>
            </a:r>
          </a:p>
          <a:p>
            <a:pPr eaLnBrk="1" hangingPunct="1"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r>
              <a:rPr lang="en-GB" smtClean="0"/>
              <a:t>Je suis anglais (m) Je suis anglaise (f) – I am English.</a:t>
            </a:r>
          </a:p>
          <a:p>
            <a:pPr eaLnBrk="1" hangingPunct="1">
              <a:spcBef>
                <a:spcPct val="0"/>
              </a:spcBef>
            </a:pPr>
            <a:r>
              <a:rPr lang="en-GB" smtClean="0"/>
              <a:t>Je suis grand (m) Je suis grande (f) – I am tall.</a:t>
            </a:r>
          </a:p>
          <a:p>
            <a:pPr eaLnBrk="1" hangingPunct="1">
              <a:spcBef>
                <a:spcPct val="0"/>
              </a:spcBef>
            </a:pPr>
            <a:r>
              <a:rPr lang="en-GB" smtClean="0"/>
              <a:t>Je suis content (m) Je suis contente (f) – I am happy.</a:t>
            </a: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CAC79E3-C248-4B90-AC81-BE8D54075C35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smtClean="0"/>
              <a:t>J’aime = I like (usually followed by le/la/les)</a:t>
            </a:r>
          </a:p>
          <a:p>
            <a:pPr eaLnBrk="1" hangingPunct="1"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r>
              <a:rPr lang="en-GB" smtClean="0"/>
              <a:t>Eg:</a:t>
            </a:r>
          </a:p>
          <a:p>
            <a:pPr eaLnBrk="1" hangingPunct="1">
              <a:spcBef>
                <a:spcPct val="0"/>
              </a:spcBef>
            </a:pPr>
            <a:r>
              <a:rPr lang="en-GB" smtClean="0"/>
              <a:t>J’aime les chiens (I like dogs)</a:t>
            </a:r>
          </a:p>
          <a:p>
            <a:pPr eaLnBrk="1" hangingPunct="1">
              <a:spcBef>
                <a:spcPct val="0"/>
              </a:spcBef>
            </a:pPr>
            <a:r>
              <a:rPr lang="en-GB" smtClean="0"/>
              <a:t>J’aime les bananes (I like bananas)</a:t>
            </a:r>
          </a:p>
          <a:p>
            <a:pPr eaLnBrk="1" hangingPunct="1">
              <a:spcBef>
                <a:spcPct val="0"/>
              </a:spcBef>
            </a:pPr>
            <a:r>
              <a:rPr lang="en-GB" smtClean="0"/>
              <a:t>J’aime Madame Middleton (I like Mrs Middleton)</a:t>
            </a:r>
          </a:p>
          <a:p>
            <a:pPr eaLnBrk="1" hangingPunct="1">
              <a:spcBef>
                <a:spcPct val="0"/>
              </a:spcBef>
            </a:pPr>
            <a:r>
              <a:rPr lang="en-GB" smtClean="0"/>
              <a:t>J’aime mon frère (I like my brother)</a:t>
            </a: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1312688-E9D1-4DDC-89B0-979CA8766D40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smtClean="0"/>
              <a:t>Je n’aime pas = I don’t like (usually followed by le/la/les)</a:t>
            </a:r>
          </a:p>
          <a:p>
            <a:pPr eaLnBrk="1" hangingPunct="1"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r>
              <a:rPr lang="en-GB" smtClean="0"/>
              <a:t>Eg:</a:t>
            </a:r>
          </a:p>
          <a:p>
            <a:pPr eaLnBrk="1" hangingPunct="1">
              <a:spcBef>
                <a:spcPct val="0"/>
              </a:spcBef>
            </a:pPr>
            <a:r>
              <a:rPr lang="en-GB" smtClean="0"/>
              <a:t>Je n’aime pas les chats = I don’t like cats.</a:t>
            </a:r>
          </a:p>
          <a:p>
            <a:pPr eaLnBrk="1" hangingPunct="1">
              <a:spcBef>
                <a:spcPct val="0"/>
              </a:spcBef>
            </a:pPr>
            <a:r>
              <a:rPr lang="en-GB" smtClean="0"/>
              <a:t>Je n’aime pas le chocolat = I don’t like chocolate.</a:t>
            </a:r>
          </a:p>
          <a:p>
            <a:pPr eaLnBrk="1" hangingPunct="1">
              <a:spcBef>
                <a:spcPct val="0"/>
              </a:spcBef>
            </a:pPr>
            <a:r>
              <a:rPr lang="en-GB" smtClean="0"/>
              <a:t>Je n’aime pas Southampton FC...</a:t>
            </a: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816952-FCC5-43FF-ACE3-E5A1FC19FE67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GB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smtClean="0"/>
              <a:t>Il est = He is..</a:t>
            </a:r>
          </a:p>
          <a:p>
            <a:pPr eaLnBrk="1" hangingPunct="1"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r>
              <a:rPr lang="en-GB" smtClean="0"/>
              <a:t>Eg:</a:t>
            </a:r>
          </a:p>
          <a:p>
            <a:pPr eaLnBrk="1" hangingPunct="1"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r>
              <a:rPr lang="en-GB" smtClean="0"/>
              <a:t>Il est grand. (He is tall)</a:t>
            </a:r>
          </a:p>
          <a:p>
            <a:pPr eaLnBrk="1" hangingPunct="1">
              <a:spcBef>
                <a:spcPct val="0"/>
              </a:spcBef>
            </a:pPr>
            <a:r>
              <a:rPr lang="en-GB" smtClean="0"/>
              <a:t>Il est féroce (He is ferocious).</a:t>
            </a: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238796E-3A7A-4C4E-9B81-89712E78B444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597A7-B665-41F4-9911-6C2612196462}" type="datetimeFigureOut">
              <a:rPr lang="en-GB"/>
              <a:pPr>
                <a:defRPr/>
              </a:pPr>
              <a:t>29/11/2011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D13DC-7E28-44BB-9C59-9CA755CD6F6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B56237-49C4-4173-83B0-66C0307A4C1D}" type="datetimeFigureOut">
              <a:rPr lang="en-GB"/>
              <a:pPr>
                <a:defRPr/>
              </a:pPr>
              <a:t>29/11/2011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837A8-C072-42C5-832C-6FFD03702D5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3CBEEA-F57A-495D-ADF6-0D5F85E47358}" type="datetimeFigureOut">
              <a:rPr lang="en-GB"/>
              <a:pPr>
                <a:defRPr/>
              </a:pPr>
              <a:t>29/11/2011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9764A-8097-40FB-8F3B-9F1B096990F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60980D-F8B1-4D72-8431-500A6DC29468}" type="datetimeFigureOut">
              <a:rPr lang="en-GB"/>
              <a:pPr>
                <a:defRPr/>
              </a:pPr>
              <a:t>29/11/2011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88A577-3207-4788-A9B7-39AB1CE0D78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6520F-41A8-4515-AF51-78E44CCB413B}" type="datetimeFigureOut">
              <a:rPr lang="en-GB"/>
              <a:pPr>
                <a:defRPr/>
              </a:pPr>
              <a:t>29/11/2011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341C10-6298-4518-A450-A6A2B3E4EC2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02B27-5B23-4DFB-AFDA-CE409FD4E470}" type="datetimeFigureOut">
              <a:rPr lang="en-GB"/>
              <a:pPr>
                <a:defRPr/>
              </a:pPr>
              <a:t>29/11/2011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13FBA-5E2C-4AA7-A086-DC297CFBE1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15F67-FB47-48C6-A8D0-2FBEBF2ABB0B}" type="datetimeFigureOut">
              <a:rPr lang="en-GB"/>
              <a:pPr>
                <a:defRPr/>
              </a:pPr>
              <a:t>29/11/2011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EB9AE-66D7-4F32-A103-51F487BC050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2E4DD-B5F3-46F5-8175-E29C9717E678}" type="datetimeFigureOut">
              <a:rPr lang="en-GB"/>
              <a:pPr>
                <a:defRPr/>
              </a:pPr>
              <a:t>29/11/2011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CCDF4C-557F-4357-B50A-0066A0AE42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E48EFB-D25E-4ECA-8668-6CF5C0FE2A47}" type="datetimeFigureOut">
              <a:rPr lang="en-GB"/>
              <a:pPr>
                <a:defRPr/>
              </a:pPr>
              <a:t>29/11/2011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3388C0-927E-4452-93B3-1B95EAA7DE5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70E1D-604E-4415-83CC-9B75E8E50FD4}" type="datetimeFigureOut">
              <a:rPr lang="en-GB"/>
              <a:pPr>
                <a:defRPr/>
              </a:pPr>
              <a:t>29/11/2011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67978D-F1D9-4EC8-A1C7-490ACFB6965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61037-E692-4510-87E2-1038E8473D5A}" type="datetimeFigureOut">
              <a:rPr lang="en-GB"/>
              <a:pPr>
                <a:defRPr/>
              </a:pPr>
              <a:t>29/11/2011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B872E-C775-4A3F-BB7F-D1A314BE07D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1E6F30E-6894-4DE4-B519-7C9BF3560CDC}" type="datetimeFigureOut">
              <a:rPr lang="en-GB"/>
              <a:pPr>
                <a:defRPr/>
              </a:pPr>
              <a:t>29/11/2011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CD1BCBB-ED93-43C1-A682-88DA71E8142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539552" y="1197768"/>
            <a:ext cx="7990656" cy="4535488"/>
          </a:xfrm>
        </p:spPr>
        <p:txBody>
          <a:bodyPr/>
          <a:lstStyle/>
          <a:p>
            <a:pPr eaLnBrk="1" hangingPunct="1"/>
            <a:r>
              <a:rPr lang="en-GB" sz="4800" dirty="0" smtClean="0"/>
              <a:t>(Christmas-themed )</a:t>
            </a:r>
            <a:br>
              <a:rPr lang="en-GB" sz="4800" dirty="0" smtClean="0"/>
            </a:br>
            <a:r>
              <a:rPr lang="en-GB" sz="4800" dirty="0" smtClean="0"/>
              <a:t>Extending </a:t>
            </a:r>
            <a:r>
              <a:rPr lang="en-GB" sz="4800" dirty="0" smtClean="0"/>
              <a:t>sentences </a:t>
            </a:r>
            <a:br>
              <a:rPr lang="en-GB" sz="4800" dirty="0" smtClean="0"/>
            </a:br>
            <a:r>
              <a:rPr lang="en-GB" sz="4800" dirty="0" smtClean="0"/>
              <a:t>using core structures </a:t>
            </a:r>
            <a:br>
              <a:rPr lang="en-GB" sz="4800" dirty="0" smtClean="0"/>
            </a:br>
            <a:r>
              <a:rPr lang="en-GB" sz="4800" dirty="0" smtClean="0"/>
              <a:t>for KS2 French</a:t>
            </a:r>
            <a:r>
              <a:rPr lang="en-GB" sz="4900" dirty="0" smtClean="0"/>
              <a:t/>
            </a:r>
            <a:br>
              <a:rPr lang="en-GB" sz="4900" dirty="0" smtClean="0"/>
            </a:br>
            <a:r>
              <a:rPr lang="en-GB" sz="4900" dirty="0" smtClean="0"/>
              <a:t/>
            </a:r>
            <a:br>
              <a:rPr lang="en-GB" sz="4900" dirty="0" smtClean="0"/>
            </a:br>
            <a:r>
              <a:rPr lang="en-GB" sz="3200" dirty="0" smtClean="0"/>
              <a:t>(based on the Hampshire End-of-Year 6 Transfer Agreement for Languages)</a:t>
            </a:r>
            <a:endParaRPr lang="en-GB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899150"/>
            <a:ext cx="6400800" cy="6254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2800" dirty="0" smtClean="0"/>
              <a:t>Jo Rhys-Jones March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68313" y="1052513"/>
            <a:ext cx="8280400" cy="5329237"/>
          </a:xfrm>
        </p:spPr>
        <p:txBody>
          <a:bodyPr/>
          <a:lstStyle/>
          <a:p>
            <a:pPr eaLnBrk="1" hangingPunct="1"/>
            <a:r>
              <a:rPr lang="fr-FR" sz="6600" dirty="0" smtClean="0">
                <a:latin typeface="Comic Sans MS" pitchFamily="66" charset="0"/>
              </a:rPr>
              <a:t>J’aime le </a:t>
            </a:r>
            <a:r>
              <a:rPr lang="fr-FR" sz="6600" dirty="0" smtClean="0">
                <a:latin typeface="Comic Sans MS" pitchFamily="66" charset="0"/>
              </a:rPr>
              <a:t>dinde.</a:t>
            </a:r>
            <a:r>
              <a:rPr lang="fr-FR" sz="8000" dirty="0" smtClean="0">
                <a:latin typeface="Comic Sans MS" pitchFamily="66" charset="0"/>
              </a:rPr>
              <a:t/>
            </a:r>
            <a:br>
              <a:rPr lang="fr-FR" sz="8000" dirty="0" smtClean="0">
                <a:latin typeface="Comic Sans MS" pitchFamily="66" charset="0"/>
              </a:rPr>
            </a:br>
            <a:r>
              <a:rPr lang="fr-FR" sz="8000" dirty="0" smtClean="0">
                <a:latin typeface="Comic Sans MS" pitchFamily="66" charset="0"/>
              </a:rPr>
              <a:t/>
            </a:r>
            <a:br>
              <a:rPr lang="fr-FR" sz="8000" dirty="0" smtClean="0">
                <a:latin typeface="Comic Sans MS" pitchFamily="66" charset="0"/>
              </a:rPr>
            </a:br>
            <a:r>
              <a:rPr lang="fr-FR" sz="3600" dirty="0" smtClean="0">
                <a:latin typeface="Comic Sans MS" pitchFamily="66" charset="0"/>
              </a:rPr>
              <a:t>J’aime le </a:t>
            </a:r>
            <a:r>
              <a:rPr lang="fr-FR" sz="3600" dirty="0" smtClean="0">
                <a:latin typeface="Comic Sans MS" pitchFamily="66" charset="0"/>
              </a:rPr>
              <a:t>dinde </a:t>
            </a:r>
            <a:r>
              <a:rPr lang="fr-FR" sz="3600" dirty="0" smtClean="0">
                <a:solidFill>
                  <a:schemeClr val="bg1"/>
                </a:solidFill>
                <a:latin typeface="Comic Sans MS" pitchFamily="66" charset="0"/>
              </a:rPr>
              <a:t>et </a:t>
            </a:r>
            <a:r>
              <a:rPr lang="fr-FR" sz="3600" dirty="0" smtClean="0">
                <a:solidFill>
                  <a:schemeClr val="bg1"/>
                </a:solidFill>
                <a:latin typeface="Comic Sans MS" pitchFamily="66" charset="0"/>
              </a:rPr>
              <a:t>les carottes parce que c’est délicieux.</a:t>
            </a:r>
            <a:endParaRPr lang="fr-FR" sz="7200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58738" y="44450"/>
            <a:ext cx="60261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i="1" dirty="0">
                <a:solidFill>
                  <a:schemeClr val="bg1"/>
                </a:solidFill>
                <a:latin typeface="Calibri" pitchFamily="34" charset="0"/>
              </a:rPr>
              <a:t>How can you make this sentence longer and more interesting?</a:t>
            </a:r>
          </a:p>
          <a:p>
            <a:pPr>
              <a:defRPr/>
            </a:pPr>
            <a:r>
              <a:rPr lang="en-GB" i="1" dirty="0">
                <a:solidFill>
                  <a:schemeClr val="bg1"/>
                </a:solidFill>
                <a:latin typeface="Calibri" pitchFamily="34" charset="0"/>
              </a:rPr>
              <a:t> You have 2 minutes!</a:t>
            </a:r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8532813" y="6237288"/>
            <a:ext cx="539750" cy="54927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36513" y="4148931"/>
            <a:ext cx="9180513" cy="1584325"/>
          </a:xfrm>
          <a:prstGeom prst="rect">
            <a:avLst/>
          </a:prstGeom>
          <a:solidFill>
            <a:srgbClr val="C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800" i="1" dirty="0">
                <a:solidFill>
                  <a:schemeClr val="bg1"/>
                </a:solidFill>
              </a:rPr>
              <a:t>Click here for example – can you do better?</a:t>
            </a:r>
          </a:p>
        </p:txBody>
      </p:sp>
      <p:pic>
        <p:nvPicPr>
          <p:cNvPr id="11270" name="Picture 6" descr="C:\Users\Jo\AppData\Local\Microsoft\Windows\Temporary Internet Files\Content.IE5\ZZP0HXAT\MC900436336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188640"/>
            <a:ext cx="2434580" cy="1930524"/>
          </a:xfrm>
          <a:prstGeom prst="rect">
            <a:avLst/>
          </a:prstGeom>
          <a:noFill/>
        </p:spPr>
      </p:pic>
      <p:pic>
        <p:nvPicPr>
          <p:cNvPr id="11271" name="Picture 7" descr="C:\Users\Jo\AppData\Local\Microsoft\Windows\Temporary Internet Files\Content.IE5\ZZP0HXAT\MC900250826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780928"/>
            <a:ext cx="1331640" cy="11342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4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68313" y="1052513"/>
            <a:ext cx="8280400" cy="5329237"/>
          </a:xfrm>
        </p:spPr>
        <p:txBody>
          <a:bodyPr/>
          <a:lstStyle/>
          <a:p>
            <a:pPr eaLnBrk="1" hangingPunct="1"/>
            <a:r>
              <a:rPr lang="fr-FR" sz="6600" dirty="0" smtClean="0">
                <a:solidFill>
                  <a:schemeClr val="bg1"/>
                </a:solidFill>
                <a:latin typeface="Comic Sans MS" pitchFamily="66" charset="0"/>
              </a:rPr>
              <a:t>Je n’aime pas les </a:t>
            </a:r>
            <a:r>
              <a:rPr lang="fr-FR" sz="6600" dirty="0" smtClean="0">
                <a:solidFill>
                  <a:schemeClr val="bg1"/>
                </a:solidFill>
                <a:latin typeface="Comic Sans MS" pitchFamily="66" charset="0"/>
              </a:rPr>
              <a:t>carottes.</a:t>
            </a:r>
            <a:r>
              <a:rPr lang="fr-FR" sz="8000" dirty="0" smtClean="0">
                <a:latin typeface="Comic Sans MS" pitchFamily="66" charset="0"/>
              </a:rPr>
              <a:t/>
            </a:r>
            <a:br>
              <a:rPr lang="fr-FR" sz="8000" dirty="0" smtClean="0">
                <a:latin typeface="Comic Sans MS" pitchFamily="66" charset="0"/>
              </a:rPr>
            </a:br>
            <a:r>
              <a:rPr lang="fr-FR" sz="8000" dirty="0" smtClean="0">
                <a:latin typeface="Comic Sans MS" pitchFamily="66" charset="0"/>
              </a:rPr>
              <a:t/>
            </a:r>
            <a:br>
              <a:rPr lang="fr-FR" sz="8000" dirty="0" smtClean="0">
                <a:latin typeface="Comic Sans MS" pitchFamily="66" charset="0"/>
              </a:rPr>
            </a:br>
            <a:r>
              <a:rPr lang="fr-FR" sz="3600" dirty="0" smtClean="0">
                <a:latin typeface="Comic Sans MS" pitchFamily="66" charset="0"/>
              </a:rPr>
              <a:t>Je n’aime pas les </a:t>
            </a:r>
            <a:r>
              <a:rPr lang="fr-FR" sz="3600" dirty="0" smtClean="0">
                <a:latin typeface="Comic Sans MS" pitchFamily="66" charset="0"/>
              </a:rPr>
              <a:t>légumes</a:t>
            </a:r>
            <a:r>
              <a:rPr lang="fr-FR" sz="36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fr-FR" sz="3600" dirty="0" smtClean="0">
                <a:solidFill>
                  <a:srgbClr val="FF0000"/>
                </a:solidFill>
                <a:latin typeface="Comic Sans MS" pitchFamily="66" charset="0"/>
              </a:rPr>
              <a:t>parce que je n’aime pas les </a:t>
            </a:r>
            <a:r>
              <a:rPr lang="fr-FR" sz="3600" dirty="0" smtClean="0">
                <a:solidFill>
                  <a:srgbClr val="FF0000"/>
                </a:solidFill>
                <a:latin typeface="Comic Sans MS" pitchFamily="66" charset="0"/>
              </a:rPr>
              <a:t>légumes.</a:t>
            </a:r>
            <a:endParaRPr lang="fr-FR" sz="7200" dirty="0" smtClean="0">
              <a:latin typeface="Comic Sans MS" pitchFamily="66" charset="0"/>
            </a:endParaRPr>
          </a:p>
        </p:txBody>
      </p:sp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58738" y="44450"/>
            <a:ext cx="613379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b="1" i="1" dirty="0">
                <a:solidFill>
                  <a:srgbClr val="FF0000"/>
                </a:solidFill>
                <a:latin typeface="Calibri" pitchFamily="34" charset="0"/>
              </a:rPr>
              <a:t>How can you make this sentence longer and more interesting?</a:t>
            </a:r>
          </a:p>
          <a:p>
            <a:pPr>
              <a:defRPr/>
            </a:pPr>
            <a:r>
              <a:rPr lang="en-GB" b="1" i="1" dirty="0">
                <a:solidFill>
                  <a:srgbClr val="FF0000"/>
                </a:solidFill>
                <a:latin typeface="Calibri" pitchFamily="34" charset="0"/>
              </a:rPr>
              <a:t> You have 2 minutes!</a:t>
            </a:r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8532813" y="6237288"/>
            <a:ext cx="539750" cy="54927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0" y="4364062"/>
            <a:ext cx="9180513" cy="1873250"/>
          </a:xfrm>
          <a:prstGeom prst="rect">
            <a:avLst/>
          </a:prstGeom>
          <a:solidFill>
            <a:srgbClr val="00743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800" b="1" i="1" dirty="0">
                <a:solidFill>
                  <a:srgbClr val="FF0000"/>
                </a:solidFill>
              </a:rPr>
              <a:t>Click here for example – can you do better?</a:t>
            </a:r>
          </a:p>
        </p:txBody>
      </p:sp>
      <p:pic>
        <p:nvPicPr>
          <p:cNvPr id="12295" name="Picture 7" descr="C:\Users\Jo\AppData\Local\Microsoft\Windows\Temporary Internet Files\Content.IE5\LVZF7U2C\MC90019157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188927">
            <a:off x="6804248" y="2422310"/>
            <a:ext cx="2051720" cy="1654762"/>
          </a:xfrm>
          <a:prstGeom prst="rect">
            <a:avLst/>
          </a:prstGeom>
          <a:noFill/>
        </p:spPr>
      </p:pic>
      <p:pic>
        <p:nvPicPr>
          <p:cNvPr id="12296" name="Picture 8" descr="C:\Users\Jo\AppData\Local\Microsoft\Windows\Temporary Internet Files\Content.IE5\OJKJMONN\MC900246127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620688"/>
            <a:ext cx="607602" cy="554417"/>
          </a:xfrm>
          <a:prstGeom prst="rect">
            <a:avLst/>
          </a:prstGeom>
          <a:noFill/>
        </p:spPr>
      </p:pic>
      <p:pic>
        <p:nvPicPr>
          <p:cNvPr id="9" name="Picture 8" descr="C:\Users\Jo\AppData\Local\Microsoft\Windows\Temporary Internet Files\Content.IE5\OJKJMONN\MC900246127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980728"/>
            <a:ext cx="607602" cy="554417"/>
          </a:xfrm>
          <a:prstGeom prst="rect">
            <a:avLst/>
          </a:prstGeom>
          <a:noFill/>
        </p:spPr>
      </p:pic>
      <p:pic>
        <p:nvPicPr>
          <p:cNvPr id="10" name="Picture 8" descr="C:\Users\Jo\AppData\Local\Microsoft\Windows\Temporary Internet Files\Content.IE5\OJKJMONN\MC900246127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24328" y="404664"/>
            <a:ext cx="607602" cy="554417"/>
          </a:xfrm>
          <a:prstGeom prst="rect">
            <a:avLst/>
          </a:prstGeom>
          <a:noFill/>
        </p:spPr>
      </p:pic>
      <p:pic>
        <p:nvPicPr>
          <p:cNvPr id="11" name="Picture 8" descr="C:\Users\Jo\AppData\Local\Microsoft\Windows\Temporary Internet Files\Content.IE5\OJKJMONN\MC900246127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28384" y="836712"/>
            <a:ext cx="607602" cy="554417"/>
          </a:xfrm>
          <a:prstGeom prst="rect">
            <a:avLst/>
          </a:prstGeom>
          <a:noFill/>
        </p:spPr>
      </p:pic>
      <p:pic>
        <p:nvPicPr>
          <p:cNvPr id="12297" name="Picture 9" descr="C:\Users\Jo\AppData\Local\Microsoft\Windows\Temporary Internet Files\Content.IE5\OJKJMONN\MC900331421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467544" y="2564904"/>
            <a:ext cx="1756686" cy="13521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755576" y="1052513"/>
            <a:ext cx="8316417" cy="5329237"/>
          </a:xfrm>
        </p:spPr>
        <p:txBody>
          <a:bodyPr/>
          <a:lstStyle/>
          <a:p>
            <a:pPr eaLnBrk="1" hangingPunct="1"/>
            <a:r>
              <a:rPr lang="fr-FR" sz="6600" dirty="0" smtClean="0">
                <a:solidFill>
                  <a:srgbClr val="FF0000"/>
                </a:solidFill>
                <a:latin typeface="Comic Sans MS" pitchFamily="66" charset="0"/>
              </a:rPr>
              <a:t>Il est petit.</a:t>
            </a:r>
            <a:r>
              <a:rPr lang="fr-FR" sz="8000" dirty="0" smtClean="0">
                <a:latin typeface="Comic Sans MS" pitchFamily="66" charset="0"/>
              </a:rPr>
              <a:t/>
            </a:r>
            <a:br>
              <a:rPr lang="fr-FR" sz="8000" dirty="0" smtClean="0">
                <a:latin typeface="Comic Sans MS" pitchFamily="66" charset="0"/>
              </a:rPr>
            </a:br>
            <a:r>
              <a:rPr lang="fr-FR" sz="8000" dirty="0" smtClean="0">
                <a:latin typeface="Comic Sans MS" pitchFamily="66" charset="0"/>
              </a:rPr>
              <a:t/>
            </a:r>
            <a:br>
              <a:rPr lang="fr-FR" sz="8000" dirty="0" smtClean="0">
                <a:latin typeface="Comic Sans MS" pitchFamily="66" charset="0"/>
              </a:rPr>
            </a:br>
            <a:r>
              <a:rPr lang="fr-FR" sz="3600" dirty="0" smtClean="0">
                <a:solidFill>
                  <a:schemeClr val="bg1"/>
                </a:solidFill>
                <a:latin typeface="Comic Sans MS" pitchFamily="66" charset="0"/>
              </a:rPr>
              <a:t>Le bonhomme de neige, </a:t>
            </a:r>
            <a:r>
              <a:rPr lang="fr-FR" sz="3600" dirty="0" smtClean="0">
                <a:solidFill>
                  <a:srgbClr val="FF0000"/>
                </a:solidFill>
                <a:latin typeface="Comic Sans MS" pitchFamily="66" charset="0"/>
              </a:rPr>
              <a:t>il est petit </a:t>
            </a:r>
            <a:r>
              <a:rPr lang="fr-FR" sz="3600" dirty="0" smtClean="0">
                <a:solidFill>
                  <a:schemeClr val="bg1"/>
                </a:solidFill>
                <a:latin typeface="Comic Sans MS" pitchFamily="66" charset="0"/>
              </a:rPr>
              <a:t>et </a:t>
            </a:r>
            <a:r>
              <a:rPr lang="fr-FR" sz="3600" dirty="0" smtClean="0">
                <a:solidFill>
                  <a:schemeClr val="bg1"/>
                </a:solidFill>
                <a:latin typeface="Comic Sans MS" pitchFamily="66" charset="0"/>
              </a:rPr>
              <a:t>gros, </a:t>
            </a:r>
            <a:r>
              <a:rPr lang="fr-FR" sz="3600" dirty="0" smtClean="0">
                <a:solidFill>
                  <a:schemeClr val="bg1"/>
                </a:solidFill>
                <a:latin typeface="Comic Sans MS" pitchFamily="66" charset="0"/>
              </a:rPr>
              <a:t>avec </a:t>
            </a:r>
            <a:r>
              <a:rPr lang="fr-FR" sz="3600" dirty="0" smtClean="0">
                <a:solidFill>
                  <a:schemeClr val="bg1"/>
                </a:solidFill>
                <a:latin typeface="Comic Sans MS" pitchFamily="66" charset="0"/>
              </a:rPr>
              <a:t>un chapeau </a:t>
            </a:r>
            <a:r>
              <a:rPr lang="fr-FR" sz="3600" dirty="0" smtClean="0">
                <a:solidFill>
                  <a:schemeClr val="bg1"/>
                </a:solidFill>
                <a:latin typeface="Comic Sans MS" pitchFamily="66" charset="0"/>
              </a:rPr>
              <a:t>et </a:t>
            </a:r>
            <a:r>
              <a:rPr lang="fr-FR" sz="3600" dirty="0" smtClean="0">
                <a:solidFill>
                  <a:schemeClr val="bg1"/>
                </a:solidFill>
                <a:latin typeface="Comic Sans MS" pitchFamily="66" charset="0"/>
              </a:rPr>
              <a:t>une carotte</a:t>
            </a:r>
            <a:r>
              <a:rPr lang="fr-FR" sz="3600" dirty="0" smtClean="0">
                <a:solidFill>
                  <a:srgbClr val="FF0000"/>
                </a:solidFill>
                <a:latin typeface="Comic Sans MS" pitchFamily="66" charset="0"/>
              </a:rPr>
              <a:t>.</a:t>
            </a:r>
            <a:endParaRPr lang="fr-FR" sz="7200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58738" y="44450"/>
            <a:ext cx="60261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i="1" dirty="0">
                <a:solidFill>
                  <a:schemeClr val="bg1"/>
                </a:solidFill>
                <a:latin typeface="Calibri" pitchFamily="34" charset="0"/>
              </a:rPr>
              <a:t>How can you make this sentence longer and more interesting?</a:t>
            </a:r>
          </a:p>
          <a:p>
            <a:pPr>
              <a:defRPr/>
            </a:pPr>
            <a:r>
              <a:rPr lang="en-GB" i="1" dirty="0">
                <a:solidFill>
                  <a:schemeClr val="bg1"/>
                </a:solidFill>
                <a:latin typeface="Calibri" pitchFamily="34" charset="0"/>
              </a:rPr>
              <a:t> You have 2 minutes!</a:t>
            </a:r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8532813" y="6237288"/>
            <a:ext cx="539750" cy="54927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36513" y="3716809"/>
            <a:ext cx="9180513" cy="237648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800" i="1" dirty="0">
                <a:solidFill>
                  <a:schemeClr val="bg1"/>
                </a:solidFill>
              </a:rPr>
              <a:t>Click here for example – can you do better?</a:t>
            </a:r>
          </a:p>
        </p:txBody>
      </p:sp>
      <p:pic>
        <p:nvPicPr>
          <p:cNvPr id="13318" name="Picture 6" descr="C:\Users\Jo\AppData\Local\Microsoft\Windows\Temporary Internet Files\Content.IE5\ZZP0HXAT\MC90027935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998859"/>
            <a:ext cx="2232248" cy="28621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68313" y="1340768"/>
            <a:ext cx="8280400" cy="5112990"/>
          </a:xfrm>
        </p:spPr>
        <p:txBody>
          <a:bodyPr/>
          <a:lstStyle/>
          <a:p>
            <a:pPr eaLnBrk="1" hangingPunct="1"/>
            <a:r>
              <a:rPr lang="fr-FR" sz="6600" dirty="0" smtClean="0">
                <a:solidFill>
                  <a:schemeClr val="bg1"/>
                </a:solidFill>
                <a:latin typeface="Comic Sans MS" pitchFamily="66" charset="0"/>
              </a:rPr>
              <a:t>Cher Père Noël, </a:t>
            </a:r>
            <a:br>
              <a:rPr lang="fr-FR" sz="6600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fr-FR" sz="6600" dirty="0" smtClean="0">
                <a:solidFill>
                  <a:schemeClr val="bg1"/>
                </a:solidFill>
                <a:latin typeface="Comic Sans MS" pitchFamily="66" charset="0"/>
              </a:rPr>
              <a:t>je </a:t>
            </a:r>
            <a:r>
              <a:rPr lang="fr-FR" sz="6600" dirty="0" smtClean="0">
                <a:solidFill>
                  <a:schemeClr val="bg1"/>
                </a:solidFill>
                <a:latin typeface="Comic Sans MS" pitchFamily="66" charset="0"/>
              </a:rPr>
              <a:t>voudrais </a:t>
            </a:r>
            <a:r>
              <a:rPr lang="fr-FR" sz="6600" dirty="0" smtClean="0">
                <a:solidFill>
                  <a:schemeClr val="bg1"/>
                </a:solidFill>
                <a:latin typeface="Comic Sans MS" pitchFamily="66" charset="0"/>
              </a:rPr>
              <a:t>...</a:t>
            </a:r>
            <a:r>
              <a:rPr lang="fr-FR" sz="8000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fr-FR" sz="8000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fr-FR" sz="8000" dirty="0" smtClean="0">
                <a:latin typeface="Comic Sans MS" pitchFamily="66" charset="0"/>
              </a:rPr>
              <a:t/>
            </a:r>
            <a:br>
              <a:rPr lang="fr-FR" sz="8000" dirty="0" smtClean="0">
                <a:latin typeface="Comic Sans MS" pitchFamily="66" charset="0"/>
              </a:rPr>
            </a:br>
            <a:r>
              <a:rPr lang="fr-FR" sz="3600" dirty="0" smtClean="0">
                <a:solidFill>
                  <a:schemeClr val="bg1"/>
                </a:solidFill>
                <a:latin typeface="Comic Sans MS" pitchFamily="66" charset="0"/>
              </a:rPr>
              <a:t>Cher Père Noël, je </a:t>
            </a:r>
            <a:r>
              <a:rPr lang="fr-FR" sz="3600" dirty="0" smtClean="0">
                <a:solidFill>
                  <a:schemeClr val="bg1"/>
                </a:solidFill>
                <a:latin typeface="Comic Sans MS" pitchFamily="66" charset="0"/>
              </a:rPr>
              <a:t>voudrais </a:t>
            </a:r>
            <a:r>
              <a:rPr lang="fr-FR" sz="3600" dirty="0" smtClean="0">
                <a:latin typeface="Comic Sans MS" pitchFamily="66" charset="0"/>
              </a:rPr>
              <a:t>un vélo, des chocolats et un </a:t>
            </a:r>
            <a:r>
              <a:rPr lang="fr-FR" sz="3600" dirty="0" err="1" smtClean="0">
                <a:latin typeface="Comic Sans MS" pitchFamily="66" charset="0"/>
              </a:rPr>
              <a:t>iPod</a:t>
            </a:r>
            <a:r>
              <a:rPr lang="fr-FR" sz="3600" dirty="0" smtClean="0">
                <a:latin typeface="Comic Sans MS" pitchFamily="66" charset="0"/>
              </a:rPr>
              <a:t> </a:t>
            </a:r>
            <a:r>
              <a:rPr lang="fr-FR" sz="3600" dirty="0" err="1" smtClean="0">
                <a:latin typeface="Comic Sans MS" pitchFamily="66" charset="0"/>
              </a:rPr>
              <a:t>Touch</a:t>
            </a:r>
            <a:r>
              <a:rPr lang="fr-FR" sz="3600" dirty="0" smtClean="0">
                <a:latin typeface="Comic Sans MS" pitchFamily="66" charset="0"/>
              </a:rPr>
              <a:t>!</a:t>
            </a:r>
            <a:endParaRPr lang="fr-FR" sz="7200" dirty="0" smtClean="0">
              <a:latin typeface="Comic Sans MS" pitchFamily="66" charset="0"/>
            </a:endParaRPr>
          </a:p>
        </p:txBody>
      </p:sp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58738" y="44450"/>
            <a:ext cx="580934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b="1" i="1" dirty="0">
                <a:latin typeface="Calibri" pitchFamily="34" charset="0"/>
              </a:rPr>
              <a:t>How can you make this </a:t>
            </a:r>
            <a:r>
              <a:rPr lang="en-GB" b="1" i="1" dirty="0" smtClean="0">
                <a:latin typeface="Calibri" pitchFamily="34" charset="0"/>
              </a:rPr>
              <a:t>letter </a:t>
            </a:r>
            <a:r>
              <a:rPr lang="en-GB" b="1" i="1" dirty="0">
                <a:latin typeface="Calibri" pitchFamily="34" charset="0"/>
              </a:rPr>
              <a:t>longer and more interesting?</a:t>
            </a:r>
            <a:endParaRPr lang="en-GB" b="1" i="1" dirty="0">
              <a:latin typeface="Calibri" pitchFamily="34" charset="0"/>
            </a:endParaRPr>
          </a:p>
          <a:p>
            <a:pPr>
              <a:defRPr/>
            </a:pPr>
            <a:r>
              <a:rPr lang="en-GB" b="1" i="1" dirty="0">
                <a:latin typeface="Calibri" pitchFamily="34" charset="0"/>
              </a:rPr>
              <a:t> You have 2 minutes!</a:t>
            </a:r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8532813" y="6237288"/>
            <a:ext cx="539750" cy="54927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1" y="3861048"/>
            <a:ext cx="9180513" cy="2376488"/>
          </a:xfrm>
          <a:prstGeom prst="rect">
            <a:avLst/>
          </a:prstGeom>
          <a:solidFill>
            <a:srgbClr val="C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800" b="1" i="1" dirty="0">
                <a:solidFill>
                  <a:schemeClr val="tx1"/>
                </a:solidFill>
              </a:rPr>
              <a:t>Click here for example – can you do better?</a:t>
            </a:r>
          </a:p>
        </p:txBody>
      </p:sp>
      <p:pic>
        <p:nvPicPr>
          <p:cNvPr id="14343" name="Picture 7" descr="C:\Users\Jo\AppData\Local\Microsoft\Windows\Temporary Internet Files\Content.IE5\OALYRI11\MC90009094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732240" y="49988"/>
            <a:ext cx="2344726" cy="18668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50825" y="188913"/>
          <a:ext cx="8748464" cy="6528357"/>
        </p:xfrm>
        <a:graphic>
          <a:graphicData uri="http://schemas.openxmlformats.org/drawingml/2006/table">
            <a:tbl>
              <a:tblPr/>
              <a:tblGrid>
                <a:gridCol w="1794557"/>
                <a:gridCol w="6953907"/>
              </a:tblGrid>
              <a:tr h="371134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latin typeface="Arial"/>
                          <a:ea typeface="Times New Roman"/>
                        </a:rPr>
                        <a:t>Yr.6 </a:t>
                      </a:r>
                      <a:r>
                        <a:rPr lang="en-GB" sz="1400" b="1" dirty="0" smtClean="0">
                          <a:latin typeface="Arial"/>
                          <a:ea typeface="Times New Roman"/>
                        </a:rPr>
                        <a:t>should </a:t>
                      </a:r>
                      <a:r>
                        <a:rPr lang="en-GB" sz="1400" b="1" dirty="0">
                          <a:solidFill>
                            <a:srgbClr val="0000FF"/>
                          </a:solidFill>
                          <a:latin typeface="Arial"/>
                          <a:ea typeface="Times New Roman"/>
                        </a:rPr>
                        <a:t>know these core elements well</a:t>
                      </a:r>
                      <a:r>
                        <a:rPr lang="en-GB" sz="1400" b="1" dirty="0">
                          <a:latin typeface="Arial"/>
                          <a:ea typeface="Times New Roman"/>
                        </a:rPr>
                        <a:t> after 4 yrs of entitlement: </a:t>
                      </a:r>
                      <a:endParaRPr lang="en-GB" sz="1400" b="1" dirty="0" smtClean="0">
                        <a:latin typeface="Arial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latin typeface="Arial"/>
                          <a:ea typeface="Times New Roman"/>
                        </a:rPr>
                        <a:t>Additional </a:t>
                      </a:r>
                      <a:r>
                        <a:rPr lang="en-GB" sz="1400" b="1" dirty="0">
                          <a:latin typeface="Arial"/>
                          <a:ea typeface="Times New Roman"/>
                        </a:rPr>
                        <a:t>language to be considered a bonus and non-essential</a:t>
                      </a:r>
                      <a:r>
                        <a:rPr lang="en-GB" sz="1400" b="1" dirty="0" smtClean="0">
                          <a:latin typeface="Arial"/>
                          <a:ea typeface="Times New Roman"/>
                        </a:rPr>
                        <a:t>. Topic</a:t>
                      </a:r>
                      <a:r>
                        <a:rPr lang="en-GB" sz="1400" b="1" baseline="0" dirty="0" smtClean="0">
                          <a:latin typeface="Arial"/>
                          <a:ea typeface="Times New Roman"/>
                        </a:rPr>
                        <a:t> areas are not to be specified.</a:t>
                      </a:r>
                      <a:endParaRPr lang="en-GB" sz="1800" dirty="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11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b="1" dirty="0">
                          <a:latin typeface="Arial"/>
                          <a:ea typeface="Times New Roman"/>
                        </a:rPr>
                        <a:t>Nouns </a:t>
                      </a:r>
                      <a:endParaRPr lang="en-GB" sz="1800" dirty="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Awareness that nouns can be </a:t>
                      </a:r>
                      <a:r>
                        <a:rPr lang="en-GB" sz="1400" dirty="0" smtClean="0">
                          <a:latin typeface="Arial"/>
                          <a:ea typeface="Times New Roman"/>
                        </a:rPr>
                        <a:t>m </a:t>
                      </a:r>
                      <a:r>
                        <a:rPr lang="en-GB" sz="1400" dirty="0">
                          <a:latin typeface="Arial"/>
                          <a:ea typeface="Times New Roman"/>
                        </a:rPr>
                        <a:t>or </a:t>
                      </a:r>
                      <a:r>
                        <a:rPr lang="en-GB" sz="1400" dirty="0" smtClean="0">
                          <a:latin typeface="Arial"/>
                          <a:ea typeface="Times New Roman"/>
                        </a:rPr>
                        <a:t>f; how </a:t>
                      </a:r>
                      <a:r>
                        <a:rPr lang="en-GB" sz="1400" dirty="0">
                          <a:latin typeface="Arial"/>
                          <a:ea typeface="Times New Roman"/>
                        </a:rPr>
                        <a:t>to recognise </a:t>
                      </a:r>
                      <a:r>
                        <a:rPr lang="en-GB" sz="1400" dirty="0" smtClean="0">
                          <a:latin typeface="Arial"/>
                          <a:ea typeface="Times New Roman"/>
                        </a:rPr>
                        <a:t>s. </a:t>
                      </a:r>
                      <a:r>
                        <a:rPr lang="en-GB" sz="1400" dirty="0">
                          <a:latin typeface="Arial"/>
                          <a:ea typeface="Times New Roman"/>
                        </a:rPr>
                        <a:t>or </a:t>
                      </a:r>
                      <a:r>
                        <a:rPr lang="en-GB" sz="1400" dirty="0" smtClean="0">
                          <a:latin typeface="Arial"/>
                          <a:ea typeface="Times New Roman"/>
                        </a:rPr>
                        <a:t>pl; </a:t>
                      </a:r>
                      <a:r>
                        <a:rPr lang="en-GB" sz="1400" dirty="0">
                          <a:latin typeface="Arial"/>
                          <a:ea typeface="Times New Roman"/>
                        </a:rPr>
                        <a:t>Dictionary skills.</a:t>
                      </a:r>
                      <a:endParaRPr lang="en-GB" sz="1800" dirty="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1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b="1">
                          <a:latin typeface="Arial"/>
                          <a:ea typeface="Times New Roman"/>
                        </a:rPr>
                        <a:t>Alphabet</a:t>
                      </a:r>
                      <a:endParaRPr lang="en-GB" sz="18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Arial"/>
                          <a:ea typeface="Times New Roman"/>
                        </a:rPr>
                        <a:t>K</a:t>
                      </a:r>
                      <a:r>
                        <a:rPr lang="en-US" sz="1400" dirty="0" err="1" smtClean="0">
                          <a:latin typeface="Arial"/>
                          <a:ea typeface="Times New Roman"/>
                        </a:rPr>
                        <a:t>ey</a:t>
                      </a:r>
                      <a:r>
                        <a:rPr lang="en-US" sz="1400" dirty="0" smtClean="0"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400" dirty="0">
                          <a:latin typeface="Arial"/>
                          <a:ea typeface="Times New Roman"/>
                        </a:rPr>
                        <a:t>phoneme/graphemes </a:t>
                      </a:r>
                      <a:r>
                        <a:rPr lang="en-US" sz="1400" i="1" dirty="0" err="1">
                          <a:latin typeface="Arial"/>
                          <a:ea typeface="Times New Roman"/>
                        </a:rPr>
                        <a:t>ch</a:t>
                      </a:r>
                      <a:r>
                        <a:rPr lang="en-US" sz="1400" i="1" dirty="0">
                          <a:latin typeface="Arial"/>
                          <a:ea typeface="Times New Roman"/>
                        </a:rPr>
                        <a:t>, </a:t>
                      </a:r>
                      <a:r>
                        <a:rPr lang="en-US" sz="1400" i="1" dirty="0" err="1">
                          <a:latin typeface="Arial"/>
                          <a:ea typeface="Times New Roman"/>
                        </a:rPr>
                        <a:t>ou</a:t>
                      </a:r>
                      <a:r>
                        <a:rPr lang="en-US" sz="1400" i="1" dirty="0">
                          <a:latin typeface="Arial"/>
                          <a:ea typeface="Times New Roman"/>
                        </a:rPr>
                        <a:t>, é/</a:t>
                      </a:r>
                      <a:r>
                        <a:rPr lang="en-US" sz="1400" i="1" dirty="0" err="1">
                          <a:latin typeface="Arial"/>
                          <a:ea typeface="Times New Roman"/>
                        </a:rPr>
                        <a:t>er</a:t>
                      </a:r>
                      <a:r>
                        <a:rPr lang="en-US" sz="1400" i="1" dirty="0">
                          <a:latin typeface="Arial"/>
                          <a:ea typeface="Times New Roman"/>
                        </a:rPr>
                        <a:t>/et/</a:t>
                      </a:r>
                      <a:r>
                        <a:rPr lang="en-US" sz="1400" i="1" dirty="0" err="1">
                          <a:latin typeface="Arial"/>
                          <a:ea typeface="Times New Roman"/>
                        </a:rPr>
                        <a:t>ez</a:t>
                      </a:r>
                      <a:r>
                        <a:rPr lang="en-US" sz="1400" i="1" dirty="0">
                          <a:latin typeface="Arial"/>
                          <a:ea typeface="Times New Roman"/>
                        </a:rPr>
                        <a:t>, </a:t>
                      </a:r>
                      <a:r>
                        <a:rPr lang="en-US" sz="1400" i="1" dirty="0" err="1">
                          <a:latin typeface="Arial"/>
                          <a:ea typeface="Times New Roman"/>
                        </a:rPr>
                        <a:t>gn</a:t>
                      </a:r>
                      <a:r>
                        <a:rPr lang="en-US" sz="1400" i="1" dirty="0">
                          <a:latin typeface="Arial"/>
                          <a:ea typeface="Times New Roman"/>
                        </a:rPr>
                        <a:t>, on/an, in/</a:t>
                      </a:r>
                      <a:r>
                        <a:rPr lang="en-US" sz="1400" i="1" dirty="0" err="1">
                          <a:latin typeface="Arial"/>
                          <a:ea typeface="Times New Roman"/>
                        </a:rPr>
                        <a:t>ain</a:t>
                      </a:r>
                      <a:r>
                        <a:rPr lang="en-US" sz="1400" i="1" dirty="0">
                          <a:latin typeface="Arial"/>
                          <a:ea typeface="Times New Roman"/>
                        </a:rPr>
                        <a:t>, </a:t>
                      </a:r>
                      <a:r>
                        <a:rPr lang="en-US" sz="1400" i="1" dirty="0" err="1">
                          <a:latin typeface="Arial"/>
                          <a:ea typeface="Times New Roman"/>
                        </a:rPr>
                        <a:t>oi</a:t>
                      </a:r>
                      <a:r>
                        <a:rPr lang="en-US" sz="1400" i="1" dirty="0"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400" i="0" dirty="0" smtClean="0">
                          <a:latin typeface="Arial"/>
                          <a:ea typeface="Times New Roman"/>
                        </a:rPr>
                        <a:t>;</a:t>
                      </a:r>
                      <a:r>
                        <a:rPr lang="en-US" sz="1400" i="0" baseline="0" dirty="0" smtClean="0">
                          <a:latin typeface="Arial"/>
                          <a:ea typeface="Times New Roman"/>
                        </a:rPr>
                        <a:t> simple </a:t>
                      </a:r>
                      <a:r>
                        <a:rPr lang="en-US" sz="1400" dirty="0" smtClean="0">
                          <a:latin typeface="Arial"/>
                          <a:ea typeface="Times New Roman"/>
                        </a:rPr>
                        <a:t>awareness </a:t>
                      </a:r>
                      <a:r>
                        <a:rPr lang="en-US" sz="1400" dirty="0">
                          <a:latin typeface="Arial"/>
                          <a:ea typeface="Times New Roman"/>
                        </a:rPr>
                        <a:t>of silent letters.</a:t>
                      </a:r>
                      <a:endParaRPr lang="en-GB" sz="1800" dirty="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1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Arial"/>
                          <a:ea typeface="Times New Roman"/>
                        </a:rPr>
                        <a:t>Adjectives</a:t>
                      </a:r>
                      <a:endParaRPr lang="en-GB" sz="18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Colour</a:t>
                      </a:r>
                      <a:r>
                        <a:rPr lang="en-US" sz="1400" dirty="0">
                          <a:latin typeface="Arial"/>
                          <a:ea typeface="Times New Roman"/>
                        </a:rPr>
                        <a:t>, size and some simple adjectives. </a:t>
                      </a:r>
                      <a:r>
                        <a:rPr lang="en-US" sz="1400" dirty="0" smtClean="0">
                          <a:latin typeface="Arial"/>
                          <a:ea typeface="Times New Roman"/>
                        </a:rPr>
                        <a:t>Basic </a:t>
                      </a:r>
                      <a:r>
                        <a:rPr lang="en-US" sz="1400" dirty="0">
                          <a:latin typeface="Arial"/>
                          <a:ea typeface="Times New Roman"/>
                        </a:rPr>
                        <a:t>awareness of </a:t>
                      </a:r>
                      <a:r>
                        <a:rPr lang="en-US" sz="1400" dirty="0" smtClean="0">
                          <a:latin typeface="Arial"/>
                          <a:ea typeface="Times New Roman"/>
                        </a:rPr>
                        <a:t>position</a:t>
                      </a:r>
                      <a:r>
                        <a:rPr lang="en-US" sz="1400" baseline="0" dirty="0" smtClean="0">
                          <a:latin typeface="Arial"/>
                          <a:ea typeface="Times New Roman"/>
                        </a:rPr>
                        <a:t> / </a:t>
                      </a:r>
                      <a:r>
                        <a:rPr lang="en-US" sz="1400" dirty="0" smtClean="0">
                          <a:latin typeface="Arial"/>
                          <a:ea typeface="Times New Roman"/>
                        </a:rPr>
                        <a:t>agreement</a:t>
                      </a:r>
                      <a:r>
                        <a:rPr lang="en-US" sz="1400" dirty="0">
                          <a:latin typeface="Arial"/>
                          <a:ea typeface="Times New Roman"/>
                        </a:rPr>
                        <a:t>.</a:t>
                      </a:r>
                      <a:endParaRPr lang="en-GB" sz="1800" dirty="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79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Arial"/>
                          <a:ea typeface="Times New Roman"/>
                        </a:rPr>
                        <a:t>Core structures</a:t>
                      </a:r>
                      <a:endParaRPr lang="en-GB" sz="18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Arial"/>
                          <a:ea typeface="Times New Roman"/>
                        </a:rPr>
                        <a:t>C’est</a:t>
                      </a:r>
                      <a:r>
                        <a:rPr lang="en-US" sz="1400" dirty="0">
                          <a:latin typeface="Arial"/>
                          <a:ea typeface="Times New Roman"/>
                        </a:rPr>
                        <a:t>…                                  </a:t>
                      </a:r>
                      <a:r>
                        <a:rPr lang="en-US" sz="1400" i="1" dirty="0">
                          <a:latin typeface="Arial"/>
                          <a:ea typeface="Times New Roman"/>
                        </a:rPr>
                        <a:t> It is…</a:t>
                      </a:r>
                      <a:endParaRPr lang="en-GB" sz="18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Arial"/>
                          <a:ea typeface="Times New Roman"/>
                        </a:rPr>
                        <a:t>Ce n’est pas…</a:t>
                      </a:r>
                      <a:r>
                        <a:rPr lang="fr-FR" sz="1400" i="1" dirty="0">
                          <a:latin typeface="Arial"/>
                          <a:ea typeface="Times New Roman"/>
                        </a:rPr>
                        <a:t>                        It </a:t>
                      </a:r>
                      <a:r>
                        <a:rPr lang="en-GB" sz="1400" i="1" dirty="0">
                          <a:latin typeface="Arial"/>
                          <a:ea typeface="Times New Roman"/>
                        </a:rPr>
                        <a:t>isn’t</a:t>
                      </a:r>
                      <a:r>
                        <a:rPr lang="fr-FR" sz="1400" i="1" dirty="0">
                          <a:latin typeface="Arial"/>
                          <a:ea typeface="Times New Roman"/>
                        </a:rPr>
                        <a:t>…</a:t>
                      </a:r>
                      <a:endParaRPr lang="en-GB" sz="18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</a:rPr>
                        <a:t>Il y a….                                   </a:t>
                      </a:r>
                      <a:r>
                        <a:rPr lang="en-US" sz="1400" i="1" dirty="0">
                          <a:latin typeface="Arial"/>
                          <a:ea typeface="Times New Roman"/>
                        </a:rPr>
                        <a:t>There is / there are…</a:t>
                      </a:r>
                      <a:endParaRPr lang="en-GB" sz="18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Arial"/>
                          <a:ea typeface="Times New Roman"/>
                        </a:rPr>
                        <a:t>Il n’y a pas de…</a:t>
                      </a:r>
                      <a:r>
                        <a:rPr lang="fr-FR" sz="1400" i="1" dirty="0">
                          <a:latin typeface="Arial"/>
                          <a:ea typeface="Times New Roman"/>
                        </a:rPr>
                        <a:t>                     </a:t>
                      </a:r>
                      <a:r>
                        <a:rPr lang="en-US" sz="1400" i="1" dirty="0">
                          <a:latin typeface="Arial"/>
                          <a:ea typeface="Times New Roman"/>
                        </a:rPr>
                        <a:t>There isn’t / aren’t...</a:t>
                      </a:r>
                      <a:endParaRPr lang="en-GB" sz="18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Arial"/>
                          <a:ea typeface="Times New Roman"/>
                        </a:rPr>
                        <a:t>J’ai</a:t>
                      </a:r>
                      <a:r>
                        <a:rPr lang="en-US" sz="1400" dirty="0">
                          <a:latin typeface="Arial"/>
                          <a:ea typeface="Times New Roman"/>
                        </a:rPr>
                        <a:t>...</a:t>
                      </a:r>
                      <a:r>
                        <a:rPr lang="en-US" sz="1400" i="1" dirty="0">
                          <a:latin typeface="Arial"/>
                          <a:ea typeface="Times New Roman"/>
                        </a:rPr>
                        <a:t>                                       I have...</a:t>
                      </a:r>
                      <a:endParaRPr lang="en-GB" sz="18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Arial"/>
                          <a:ea typeface="Times New Roman"/>
                        </a:rPr>
                        <a:t>Tu</a:t>
                      </a:r>
                      <a:r>
                        <a:rPr lang="en-US" sz="1400" dirty="0">
                          <a:latin typeface="Arial"/>
                          <a:ea typeface="Times New Roman"/>
                        </a:rPr>
                        <a:t> as…</a:t>
                      </a:r>
                      <a:r>
                        <a:rPr lang="en-US" sz="1400" i="1" dirty="0">
                          <a:latin typeface="Arial"/>
                          <a:ea typeface="Times New Roman"/>
                        </a:rPr>
                        <a:t>                                  You have...</a:t>
                      </a:r>
                      <a:endParaRPr lang="en-GB" sz="18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</a:rPr>
                        <a:t>Il/</a:t>
                      </a:r>
                      <a:r>
                        <a:rPr lang="fr-FR" sz="1400" dirty="0">
                          <a:latin typeface="Arial"/>
                          <a:ea typeface="Times New Roman"/>
                        </a:rPr>
                        <a:t>elle</a:t>
                      </a:r>
                      <a:r>
                        <a:rPr lang="en-US" sz="1400" dirty="0">
                          <a:latin typeface="Arial"/>
                          <a:ea typeface="Times New Roman"/>
                        </a:rPr>
                        <a:t> a…</a:t>
                      </a:r>
                      <a:r>
                        <a:rPr lang="en-US" sz="1400" i="1" dirty="0">
                          <a:latin typeface="Arial"/>
                          <a:ea typeface="Times New Roman"/>
                        </a:rPr>
                        <a:t>                                He/she has...</a:t>
                      </a:r>
                      <a:endParaRPr lang="en-GB" sz="18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Arial"/>
                          <a:ea typeface="Times New Roman"/>
                        </a:rPr>
                        <a:t>Je n’ai pas de.. </a:t>
                      </a:r>
                      <a:r>
                        <a:rPr lang="fr-FR" sz="1400" i="1" dirty="0">
                          <a:latin typeface="Arial"/>
                          <a:ea typeface="Times New Roman"/>
                        </a:rPr>
                        <a:t>                      I </a:t>
                      </a:r>
                      <a:r>
                        <a:rPr lang="fr-FR" sz="1400" i="1" dirty="0" err="1">
                          <a:latin typeface="Arial"/>
                          <a:ea typeface="Times New Roman"/>
                        </a:rPr>
                        <a:t>haven’t</a:t>
                      </a:r>
                      <a:r>
                        <a:rPr lang="fr-FR" sz="1400" i="1" dirty="0"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fr-FR" sz="1400" i="1" dirty="0" err="1">
                          <a:latin typeface="Arial"/>
                          <a:ea typeface="Times New Roman"/>
                        </a:rPr>
                        <a:t>got</a:t>
                      </a:r>
                      <a:r>
                        <a:rPr lang="fr-FR" sz="1400" i="1" dirty="0">
                          <a:latin typeface="Arial"/>
                          <a:ea typeface="Times New Roman"/>
                        </a:rPr>
                        <a:t> / </a:t>
                      </a:r>
                      <a:r>
                        <a:rPr lang="fr-FR" sz="1400" i="1" dirty="0" err="1">
                          <a:latin typeface="Arial"/>
                          <a:ea typeface="Times New Roman"/>
                        </a:rPr>
                        <a:t>don’t</a:t>
                      </a:r>
                      <a:r>
                        <a:rPr lang="fr-FR" sz="1400" i="1" dirty="0">
                          <a:latin typeface="Arial"/>
                          <a:ea typeface="Times New Roman"/>
                        </a:rPr>
                        <a:t> have …</a:t>
                      </a:r>
                      <a:endParaRPr lang="en-GB" sz="18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Arial"/>
                          <a:ea typeface="Times New Roman"/>
                        </a:rPr>
                        <a:t>Je suis...</a:t>
                      </a:r>
                      <a:r>
                        <a:rPr lang="fr-FR" sz="1400" i="1" dirty="0">
                          <a:latin typeface="Arial"/>
                          <a:ea typeface="Times New Roman"/>
                        </a:rPr>
                        <a:t>                                 I </a:t>
                      </a:r>
                      <a:r>
                        <a:rPr lang="fr-FR" sz="1400" i="1" dirty="0" err="1">
                          <a:latin typeface="Arial"/>
                          <a:ea typeface="Times New Roman"/>
                        </a:rPr>
                        <a:t>am</a:t>
                      </a:r>
                      <a:r>
                        <a:rPr lang="fr-FR" sz="1400" i="1" dirty="0">
                          <a:latin typeface="Arial"/>
                          <a:ea typeface="Times New Roman"/>
                        </a:rPr>
                        <a:t>...</a:t>
                      </a:r>
                      <a:endParaRPr lang="en-GB" sz="18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Arial"/>
                          <a:ea typeface="Times New Roman"/>
                        </a:rPr>
                        <a:t>Tu es…</a:t>
                      </a:r>
                      <a:r>
                        <a:rPr lang="fr-FR" sz="1400" i="1" dirty="0">
                          <a:latin typeface="Arial"/>
                          <a:ea typeface="Times New Roman"/>
                        </a:rPr>
                        <a:t>                                  You are...</a:t>
                      </a:r>
                      <a:endParaRPr lang="en-GB" sz="18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Arial"/>
                          <a:ea typeface="Times New Roman"/>
                        </a:rPr>
                        <a:t>Il/elle est...</a:t>
                      </a:r>
                      <a:r>
                        <a:rPr lang="fr-FR" sz="1400" i="1" dirty="0">
                          <a:latin typeface="Arial"/>
                          <a:ea typeface="Times New Roman"/>
                        </a:rPr>
                        <a:t>                              </a:t>
                      </a:r>
                      <a:r>
                        <a:rPr lang="en-US" sz="1400" i="1" dirty="0">
                          <a:latin typeface="Arial"/>
                          <a:ea typeface="Times New Roman"/>
                        </a:rPr>
                        <a:t>He/she is…</a:t>
                      </a:r>
                      <a:endParaRPr lang="en-GB" sz="18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Arial"/>
                          <a:ea typeface="Times New Roman"/>
                        </a:rPr>
                        <a:t>J’aime</a:t>
                      </a:r>
                      <a:r>
                        <a:rPr lang="en-US" sz="1400" dirty="0">
                          <a:latin typeface="Arial"/>
                          <a:ea typeface="Times New Roman"/>
                        </a:rPr>
                        <a:t>…</a:t>
                      </a:r>
                      <a:r>
                        <a:rPr lang="en-US" sz="1400" i="1" dirty="0">
                          <a:latin typeface="Arial"/>
                          <a:ea typeface="Times New Roman"/>
                        </a:rPr>
                        <a:t>                                 I like...</a:t>
                      </a:r>
                      <a:endParaRPr lang="en-GB" sz="18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Arial"/>
                          <a:ea typeface="Times New Roman"/>
                        </a:rPr>
                        <a:t>Je n’aime pas…</a:t>
                      </a:r>
                      <a:r>
                        <a:rPr lang="fr-FR" sz="1400" i="1" dirty="0">
                          <a:latin typeface="Arial"/>
                          <a:ea typeface="Times New Roman"/>
                        </a:rPr>
                        <a:t>                     I </a:t>
                      </a:r>
                      <a:r>
                        <a:rPr lang="en-GB" sz="1400" i="1" dirty="0">
                          <a:latin typeface="Arial"/>
                          <a:ea typeface="Times New Roman"/>
                        </a:rPr>
                        <a:t>don’t like</a:t>
                      </a:r>
                      <a:r>
                        <a:rPr lang="fr-FR" sz="1400" i="1" dirty="0">
                          <a:latin typeface="Arial"/>
                          <a:ea typeface="Times New Roman"/>
                        </a:rPr>
                        <a:t>...</a:t>
                      </a:r>
                      <a:endParaRPr lang="en-GB" sz="18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Arial"/>
                          <a:ea typeface="Times New Roman"/>
                        </a:rPr>
                        <a:t>Je voudrais...</a:t>
                      </a:r>
                      <a:r>
                        <a:rPr lang="en-US" sz="1400" i="1" dirty="0">
                          <a:latin typeface="Arial"/>
                          <a:ea typeface="Times New Roman"/>
                        </a:rPr>
                        <a:t>                          I would like…</a:t>
                      </a:r>
                      <a:endParaRPr lang="en-GB" sz="1800" dirty="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5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Arial"/>
                          <a:ea typeface="Times New Roman"/>
                        </a:rPr>
                        <a:t>Numbers</a:t>
                      </a:r>
                      <a:endParaRPr lang="en-GB" sz="18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At least to 31. Ideally up to 69.  Up to 100 is a bonus.</a:t>
                      </a:r>
                      <a:endParaRPr lang="en-GB" sz="18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9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Arial"/>
                          <a:ea typeface="Times New Roman"/>
                        </a:rPr>
                        <a:t>Days/Months</a:t>
                      </a:r>
                      <a:endParaRPr lang="en-GB" sz="1800" dirty="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i="1" dirty="0" smtClean="0">
                          <a:latin typeface="Arial"/>
                          <a:ea typeface="Times New Roman"/>
                        </a:rPr>
                        <a:t>Quelle </a:t>
                      </a:r>
                      <a:r>
                        <a:rPr lang="fr-FR" sz="1400" i="1" dirty="0">
                          <a:latin typeface="Arial"/>
                          <a:ea typeface="Times New Roman"/>
                        </a:rPr>
                        <a:t>est la date aujourd’hui? Quelle est la date de ton anniversaire?</a:t>
                      </a:r>
                      <a:endParaRPr lang="en-GB" sz="1800" dirty="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 b="1">
                          <a:latin typeface="Arial"/>
                          <a:ea typeface="Times New Roman"/>
                        </a:rPr>
                        <a:t>Telling the time</a:t>
                      </a:r>
                      <a:endParaRPr lang="en-GB" sz="18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Arial"/>
                          <a:ea typeface="Times New Roman"/>
                        </a:rPr>
                        <a:t>(On the </a:t>
                      </a:r>
                      <a:r>
                        <a:rPr lang="fr-FR" sz="1400" dirty="0" err="1">
                          <a:latin typeface="Arial"/>
                          <a:ea typeface="Times New Roman"/>
                        </a:rPr>
                        <a:t>hour</a:t>
                      </a:r>
                      <a:r>
                        <a:rPr lang="fr-FR" sz="1400" dirty="0">
                          <a:latin typeface="Arial"/>
                          <a:ea typeface="Times New Roman"/>
                        </a:rPr>
                        <a:t>) Il est une heure. - </a:t>
                      </a:r>
                      <a:r>
                        <a:rPr lang="fr-FR" sz="1400" i="1" dirty="0">
                          <a:latin typeface="Arial"/>
                          <a:ea typeface="Times New Roman"/>
                        </a:rPr>
                        <a:t>It </a:t>
                      </a:r>
                      <a:r>
                        <a:rPr lang="fr-FR" sz="1400" i="1" dirty="0" err="1">
                          <a:latin typeface="Arial"/>
                          <a:ea typeface="Times New Roman"/>
                        </a:rPr>
                        <a:t>is</a:t>
                      </a:r>
                      <a:r>
                        <a:rPr lang="fr-FR" sz="1400" i="1" dirty="0">
                          <a:latin typeface="Arial"/>
                          <a:ea typeface="Times New Roman"/>
                        </a:rPr>
                        <a:t> 1 </a:t>
                      </a:r>
                      <a:r>
                        <a:rPr lang="fr-FR" sz="1400" i="1" dirty="0" err="1">
                          <a:latin typeface="Arial"/>
                          <a:ea typeface="Times New Roman"/>
                        </a:rPr>
                        <a:t>o’clock</a:t>
                      </a:r>
                      <a:r>
                        <a:rPr lang="fr-FR" sz="1400" i="1" dirty="0">
                          <a:latin typeface="Arial"/>
                          <a:ea typeface="Times New Roman"/>
                        </a:rPr>
                        <a:t>.</a:t>
                      </a:r>
                      <a:r>
                        <a:rPr lang="fr-FR" sz="1400" dirty="0"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fr-FR" sz="1400" dirty="0" smtClean="0">
                          <a:latin typeface="Arial"/>
                          <a:ea typeface="Times New Roman"/>
                        </a:rPr>
                        <a:t>Il </a:t>
                      </a:r>
                      <a:r>
                        <a:rPr lang="fr-FR" sz="1400" dirty="0">
                          <a:latin typeface="Arial"/>
                          <a:ea typeface="Times New Roman"/>
                        </a:rPr>
                        <a:t>est deux heures. – </a:t>
                      </a:r>
                      <a:r>
                        <a:rPr lang="fr-FR" sz="1400" i="1" dirty="0">
                          <a:latin typeface="Arial"/>
                          <a:ea typeface="Times New Roman"/>
                        </a:rPr>
                        <a:t>It </a:t>
                      </a:r>
                      <a:r>
                        <a:rPr lang="fr-FR" sz="1400" i="1" dirty="0" err="1">
                          <a:latin typeface="Arial"/>
                          <a:ea typeface="Times New Roman"/>
                        </a:rPr>
                        <a:t>is</a:t>
                      </a:r>
                      <a:r>
                        <a:rPr lang="fr-FR" sz="1400" i="1" dirty="0">
                          <a:latin typeface="Arial"/>
                          <a:ea typeface="Times New Roman"/>
                        </a:rPr>
                        <a:t> 2 </a:t>
                      </a:r>
                      <a:r>
                        <a:rPr lang="fr-FR" sz="1400" i="1" dirty="0" err="1">
                          <a:latin typeface="Arial"/>
                          <a:ea typeface="Times New Roman"/>
                        </a:rPr>
                        <a:t>o’clock</a:t>
                      </a:r>
                      <a:r>
                        <a:rPr lang="fr-FR" sz="1400" i="1" dirty="0">
                          <a:latin typeface="Arial"/>
                          <a:ea typeface="Times New Roman"/>
                        </a:rPr>
                        <a:t>.</a:t>
                      </a:r>
                      <a:endParaRPr lang="en-GB" sz="1800" dirty="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34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 b="1" dirty="0" err="1">
                          <a:latin typeface="Arial"/>
                          <a:ea typeface="Times New Roman"/>
                        </a:rPr>
                        <a:t>Recognise</a:t>
                      </a:r>
                      <a:r>
                        <a:rPr lang="fr-FR" sz="1600" b="1" dirty="0"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fr-FR" sz="1600" b="1" dirty="0" smtClean="0">
                          <a:latin typeface="Arial"/>
                          <a:ea typeface="Times New Roman"/>
                        </a:rPr>
                        <a:t>&amp; </a:t>
                      </a:r>
                      <a:r>
                        <a:rPr lang="fr-FR" sz="1600" b="1" dirty="0">
                          <a:latin typeface="Arial"/>
                          <a:ea typeface="Times New Roman"/>
                        </a:rPr>
                        <a:t>a</a:t>
                      </a:r>
                      <a:r>
                        <a:rPr lang="en-GB" sz="1600" b="1" dirty="0" err="1">
                          <a:latin typeface="Arial"/>
                          <a:ea typeface="Times New Roman"/>
                        </a:rPr>
                        <a:t>nswer</a:t>
                      </a:r>
                      <a:r>
                        <a:rPr lang="en-GB" sz="1600" b="1" dirty="0"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GB" sz="1600" b="1" dirty="0" smtClean="0">
                          <a:latin typeface="Arial"/>
                          <a:ea typeface="Times New Roman"/>
                        </a:rPr>
                        <a:t>basic </a:t>
                      </a:r>
                      <a:r>
                        <a:rPr lang="en-GB" sz="1600" b="1" dirty="0">
                          <a:latin typeface="Arial"/>
                          <a:ea typeface="Times New Roman"/>
                        </a:rPr>
                        <a:t>questions.</a:t>
                      </a:r>
                      <a:endParaRPr lang="en-GB" sz="1800" dirty="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Arial"/>
                          <a:ea typeface="Times New Roman"/>
                        </a:rPr>
                        <a:t>Qu’est-ce que c’est?   </a:t>
                      </a:r>
                      <a:r>
                        <a:rPr lang="fr-FR" sz="1400" dirty="0" smtClean="0">
                          <a:latin typeface="Arial"/>
                          <a:ea typeface="Times New Roman"/>
                        </a:rPr>
                        <a:t>  </a:t>
                      </a:r>
                      <a:r>
                        <a:rPr lang="fr-FR" sz="1400" baseline="0" dirty="0" smtClean="0"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400" i="1" dirty="0" smtClean="0">
                          <a:latin typeface="Arial"/>
                          <a:ea typeface="Times New Roman"/>
                        </a:rPr>
                        <a:t>What </a:t>
                      </a:r>
                      <a:r>
                        <a:rPr lang="en-US" sz="1400" i="1" dirty="0">
                          <a:latin typeface="Arial"/>
                          <a:ea typeface="Times New Roman"/>
                        </a:rPr>
                        <a:t>is </a:t>
                      </a:r>
                      <a:r>
                        <a:rPr lang="en-US" sz="1400" i="1" dirty="0" smtClean="0">
                          <a:latin typeface="Arial"/>
                          <a:ea typeface="Times New Roman"/>
                        </a:rPr>
                        <a:t>it?</a:t>
                      </a:r>
                      <a:r>
                        <a:rPr lang="en-GB" sz="1800" i="0" baseline="0" dirty="0" smtClean="0">
                          <a:latin typeface="Times New Roman"/>
                          <a:ea typeface="Times New Roman"/>
                        </a:rPr>
                        <a:t>             </a:t>
                      </a:r>
                      <a:r>
                        <a:rPr lang="fr-FR" sz="1400" dirty="0" smtClean="0">
                          <a:latin typeface="Arial"/>
                          <a:ea typeface="Times New Roman"/>
                        </a:rPr>
                        <a:t>Où </a:t>
                      </a:r>
                      <a:r>
                        <a:rPr lang="fr-FR" sz="1400" dirty="0">
                          <a:latin typeface="Arial"/>
                          <a:ea typeface="Times New Roman"/>
                        </a:rPr>
                        <a:t>est..?                </a:t>
                      </a:r>
                      <a:r>
                        <a:rPr lang="fr-FR" sz="1400" dirty="0" smtClean="0">
                          <a:latin typeface="Arial"/>
                          <a:ea typeface="Times New Roman"/>
                        </a:rPr>
                        <a:t>  </a:t>
                      </a:r>
                      <a:r>
                        <a:rPr lang="en-GB" sz="1400" i="1" dirty="0">
                          <a:latin typeface="Arial"/>
                          <a:ea typeface="Times New Roman"/>
                        </a:rPr>
                        <a:t>Where is..?</a:t>
                      </a:r>
                      <a:endParaRPr lang="en-GB" sz="1800" dirty="0">
                        <a:latin typeface="Times New Roman"/>
                        <a:ea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>
                          <a:latin typeface="Arial"/>
                          <a:ea typeface="Times New Roman"/>
                        </a:rPr>
                        <a:t>Quel âge as-tu?</a:t>
                      </a:r>
                      <a:r>
                        <a:rPr lang="en-US" sz="1400" dirty="0" smtClean="0">
                          <a:latin typeface="Arial"/>
                          <a:ea typeface="Times New Roman"/>
                        </a:rPr>
                        <a:t>             </a:t>
                      </a:r>
                      <a:r>
                        <a:rPr lang="en-US" sz="1400" i="1" dirty="0" smtClean="0">
                          <a:latin typeface="Arial"/>
                          <a:ea typeface="Times New Roman"/>
                        </a:rPr>
                        <a:t>How old are you?    </a:t>
                      </a:r>
                      <a:r>
                        <a:rPr lang="fr-FR" sz="1400" dirty="0" smtClean="0">
                          <a:latin typeface="Arial"/>
                          <a:ea typeface="Times New Roman"/>
                        </a:rPr>
                        <a:t> As-tu?                    </a:t>
                      </a:r>
                      <a:r>
                        <a:rPr lang="en-US" sz="1400" i="1" dirty="0" smtClean="0">
                          <a:latin typeface="Arial"/>
                          <a:ea typeface="Times New Roman"/>
                        </a:rPr>
                        <a:t>Do you have..?</a:t>
                      </a:r>
                      <a:endParaRPr lang="en-GB" sz="1800" dirty="0" smtClean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latin typeface="Arial"/>
                          <a:ea typeface="Times New Roman"/>
                        </a:rPr>
                        <a:t>Aimes-tu?                      </a:t>
                      </a:r>
                      <a:r>
                        <a:rPr lang="en-US" sz="1400" i="1" dirty="0" smtClean="0">
                          <a:latin typeface="Arial"/>
                          <a:ea typeface="Times New Roman"/>
                        </a:rPr>
                        <a:t>Do you like …..?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latin typeface="Arial"/>
                          <a:ea typeface="Times New Roman"/>
                        </a:rPr>
                        <a:t>Comment </a:t>
                      </a:r>
                      <a:r>
                        <a:rPr lang="fr-FR" sz="1400" dirty="0">
                          <a:latin typeface="Arial"/>
                          <a:ea typeface="Times New Roman"/>
                        </a:rPr>
                        <a:t>tu t’appelles?     </a:t>
                      </a:r>
                      <a:r>
                        <a:rPr lang="en-GB" sz="1400" i="1" dirty="0">
                          <a:latin typeface="Arial"/>
                          <a:ea typeface="Times New Roman"/>
                        </a:rPr>
                        <a:t>What is your name?</a:t>
                      </a:r>
                      <a:r>
                        <a:rPr lang="fr-FR" sz="1400" dirty="0">
                          <a:latin typeface="Arial"/>
                          <a:ea typeface="Times New Roman"/>
                        </a:rPr>
                        <a:t> </a:t>
                      </a:r>
                      <a:endParaRPr lang="en-GB" sz="18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Arial"/>
                          <a:ea typeface="Times New Roman"/>
                        </a:rPr>
                        <a:t>/ comment t’appelles-tu?                             </a:t>
                      </a:r>
                      <a:endParaRPr lang="en-GB" sz="1800" dirty="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Action Button: Home 4">
            <a:hlinkClick r:id="" action="ppaction://hlinkshowjump?jump=firstslide" highlightClick="1"/>
          </p:cNvPr>
          <p:cNvSpPr/>
          <p:nvPr/>
        </p:nvSpPr>
        <p:spPr>
          <a:xfrm>
            <a:off x="8532813" y="6237288"/>
            <a:ext cx="539750" cy="54927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How to use these slides: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12875"/>
            <a:ext cx="8291513" cy="4781550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A starter or 5-minute filler activity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Display </a:t>
            </a:r>
            <a:r>
              <a:rPr lang="en-GB" dirty="0" smtClean="0">
                <a:solidFill>
                  <a:srgbClr val="FF0000"/>
                </a:solidFill>
              </a:rPr>
              <a:t>one slide </a:t>
            </a:r>
            <a:r>
              <a:rPr lang="en-GB" dirty="0" smtClean="0"/>
              <a:t>on board.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Ask children in pairs or small groups to compete to make the longest sentence incorporating the original structure.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Set a time limit of 2 minutes and ask groups to read back their best sentences.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The longest sentence I made will appear on clicking the example box  - can your class beat it?</a:t>
            </a:r>
          </a:p>
        </p:txBody>
      </p:sp>
      <p:sp>
        <p:nvSpPr>
          <p:cNvPr id="5" name="Action Button: Home 4">
            <a:hlinkClick r:id="" action="ppaction://hlinkshowjump?jump=firstslide" highlightClick="1"/>
          </p:cNvPr>
          <p:cNvSpPr/>
          <p:nvPr/>
        </p:nvSpPr>
        <p:spPr>
          <a:xfrm>
            <a:off x="8532813" y="6237288"/>
            <a:ext cx="539750" cy="54927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4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68313" y="1557338"/>
            <a:ext cx="8280400" cy="4824412"/>
          </a:xfrm>
        </p:spPr>
        <p:txBody>
          <a:bodyPr/>
          <a:lstStyle/>
          <a:p>
            <a:pPr eaLnBrk="1" hangingPunct="1"/>
            <a:r>
              <a:rPr lang="fr-FR" sz="8000" dirty="0" smtClean="0">
                <a:latin typeface="Comic Sans MS" pitchFamily="66" charset="0"/>
              </a:rPr>
              <a:t>C’est </a:t>
            </a:r>
            <a:r>
              <a:rPr lang="fr-FR" sz="8000" dirty="0" smtClean="0">
                <a:latin typeface="Comic Sans MS" pitchFamily="66" charset="0"/>
              </a:rPr>
              <a:t>un ange.</a:t>
            </a:r>
            <a:r>
              <a:rPr lang="fr-FR" sz="8000" dirty="0" smtClean="0">
                <a:latin typeface="Comic Sans MS" pitchFamily="66" charset="0"/>
              </a:rPr>
              <a:t/>
            </a:r>
            <a:br>
              <a:rPr lang="fr-FR" sz="8000" dirty="0" smtClean="0">
                <a:latin typeface="Comic Sans MS" pitchFamily="66" charset="0"/>
              </a:rPr>
            </a:br>
            <a:r>
              <a:rPr lang="fr-FR" sz="8000" dirty="0" smtClean="0">
                <a:latin typeface="Comic Sans MS" pitchFamily="66" charset="0"/>
              </a:rPr>
              <a:t/>
            </a:r>
            <a:br>
              <a:rPr lang="fr-FR" sz="8000" dirty="0" smtClean="0">
                <a:latin typeface="Comic Sans MS" pitchFamily="66" charset="0"/>
              </a:rPr>
            </a:br>
            <a:r>
              <a:rPr lang="fr-FR" sz="4000" dirty="0" smtClean="0">
                <a:latin typeface="Comic Sans MS" pitchFamily="66" charset="0"/>
              </a:rPr>
              <a:t>C’est un </a:t>
            </a:r>
            <a:r>
              <a:rPr lang="fr-FR" sz="4000" dirty="0" smtClean="0">
                <a:solidFill>
                  <a:srgbClr val="FF0000"/>
                </a:solidFill>
                <a:latin typeface="Comic Sans MS" pitchFamily="66" charset="0"/>
              </a:rPr>
              <a:t>petit</a:t>
            </a:r>
            <a:r>
              <a:rPr lang="fr-FR" sz="4000" dirty="0" smtClean="0">
                <a:latin typeface="Comic Sans MS" pitchFamily="66" charset="0"/>
              </a:rPr>
              <a:t> </a:t>
            </a:r>
            <a:r>
              <a:rPr lang="fr-FR" sz="4000" dirty="0" smtClean="0">
                <a:latin typeface="Comic Sans MS" pitchFamily="66" charset="0"/>
              </a:rPr>
              <a:t>ange </a:t>
            </a:r>
            <a:r>
              <a:rPr lang="fr-FR" sz="4000" dirty="0" smtClean="0">
                <a:solidFill>
                  <a:srgbClr val="FF0000"/>
                </a:solidFill>
                <a:latin typeface="Comic Sans MS" pitchFamily="66" charset="0"/>
              </a:rPr>
              <a:t>rose </a:t>
            </a:r>
            <a:r>
              <a:rPr lang="fr-FR" sz="4000" dirty="0" smtClean="0">
                <a:solidFill>
                  <a:srgbClr val="FF0000"/>
                </a:solidFill>
                <a:latin typeface="Comic Sans MS" pitchFamily="66" charset="0"/>
              </a:rPr>
              <a:t>et blanc</a:t>
            </a:r>
            <a:r>
              <a:rPr lang="fr-FR" sz="4000" dirty="0" smtClean="0">
                <a:latin typeface="Comic Sans MS" pitchFamily="66" charset="0"/>
              </a:rPr>
              <a:t>.</a:t>
            </a:r>
            <a:endParaRPr lang="fr-FR" sz="7200" dirty="0" smtClean="0">
              <a:latin typeface="Comic Sans MS" pitchFamily="66" charset="0"/>
            </a:endParaRPr>
          </a:p>
        </p:txBody>
      </p:sp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58738" y="44450"/>
            <a:ext cx="60261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i="1" dirty="0">
                <a:solidFill>
                  <a:schemeClr val="bg1"/>
                </a:solidFill>
                <a:latin typeface="Calibri" pitchFamily="34" charset="0"/>
              </a:rPr>
              <a:t>How can you make this sentence longer and more interesting?</a:t>
            </a:r>
          </a:p>
          <a:p>
            <a:pPr>
              <a:defRPr/>
            </a:pPr>
            <a:r>
              <a:rPr lang="en-GB" i="1" dirty="0">
                <a:solidFill>
                  <a:schemeClr val="bg1"/>
                </a:solidFill>
                <a:latin typeface="Calibri" pitchFamily="34" charset="0"/>
              </a:rPr>
              <a:t> You have 2 minutes!</a:t>
            </a:r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8532813" y="6237288"/>
            <a:ext cx="539750" cy="54927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0" y="4364955"/>
            <a:ext cx="9144000" cy="1584325"/>
          </a:xfrm>
          <a:prstGeom prst="rect">
            <a:avLst/>
          </a:prstGeom>
          <a:solidFill>
            <a:srgbClr val="00743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800" i="1" dirty="0">
                <a:solidFill>
                  <a:schemeClr val="bg1"/>
                </a:solidFill>
              </a:rPr>
              <a:t>Click here for example – can you do better?</a:t>
            </a:r>
          </a:p>
        </p:txBody>
      </p:sp>
      <p:pic>
        <p:nvPicPr>
          <p:cNvPr id="5126" name="Picture 6" descr="C:\Users\Jo\AppData\Local\Microsoft\Windows\Temporary Internet Files\Content.IE5\OJKJMONN\MC90039096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692696"/>
            <a:ext cx="2334689" cy="17210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68064" y="1412776"/>
            <a:ext cx="8280400" cy="4752528"/>
          </a:xfrm>
        </p:spPr>
        <p:txBody>
          <a:bodyPr/>
          <a:lstStyle/>
          <a:p>
            <a:pPr eaLnBrk="1" hangingPunct="1"/>
            <a:r>
              <a:rPr lang="fr-FR" sz="8000" dirty="0" smtClean="0">
                <a:solidFill>
                  <a:schemeClr val="bg1"/>
                </a:solidFill>
                <a:latin typeface="Comic Sans MS" pitchFamily="66" charset="0"/>
              </a:rPr>
              <a:t>Au Pôle Nord</a:t>
            </a:r>
            <a:br>
              <a:rPr lang="fr-FR" sz="8000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fr-FR" sz="8000" dirty="0" smtClean="0">
                <a:solidFill>
                  <a:schemeClr val="bg1"/>
                </a:solidFill>
                <a:latin typeface="Comic Sans MS" pitchFamily="66" charset="0"/>
              </a:rPr>
              <a:t>il </a:t>
            </a:r>
            <a:r>
              <a:rPr lang="fr-FR" sz="8000" dirty="0" smtClean="0">
                <a:solidFill>
                  <a:schemeClr val="bg1"/>
                </a:solidFill>
                <a:latin typeface="Comic Sans MS" pitchFamily="66" charset="0"/>
              </a:rPr>
              <a:t>y a un </a:t>
            </a:r>
            <a:r>
              <a:rPr lang="fr-FR" sz="8000" dirty="0" smtClean="0">
                <a:solidFill>
                  <a:schemeClr val="bg1"/>
                </a:solidFill>
                <a:latin typeface="Comic Sans MS" pitchFamily="66" charset="0"/>
              </a:rPr>
              <a:t>igloo.</a:t>
            </a:r>
            <a:r>
              <a:rPr lang="fr-FR" sz="8000" dirty="0" smtClean="0">
                <a:latin typeface="Comic Sans MS" pitchFamily="66" charset="0"/>
              </a:rPr>
              <a:t/>
            </a:r>
            <a:br>
              <a:rPr lang="fr-FR" sz="8000" dirty="0" smtClean="0">
                <a:latin typeface="Comic Sans MS" pitchFamily="66" charset="0"/>
              </a:rPr>
            </a:br>
            <a:r>
              <a:rPr lang="fr-FR" sz="8000" dirty="0" smtClean="0">
                <a:latin typeface="Comic Sans MS" pitchFamily="66" charset="0"/>
              </a:rPr>
              <a:t/>
            </a:r>
            <a:br>
              <a:rPr lang="fr-FR" sz="8000" dirty="0" smtClean="0">
                <a:latin typeface="Comic Sans MS" pitchFamily="66" charset="0"/>
              </a:rPr>
            </a:br>
            <a:r>
              <a:rPr lang="fr-FR" sz="4000" dirty="0" smtClean="0">
                <a:solidFill>
                  <a:schemeClr val="bg1"/>
                </a:solidFill>
                <a:latin typeface="Comic Sans MS" pitchFamily="66" charset="0"/>
              </a:rPr>
              <a:t>Au Pôle Nord </a:t>
            </a:r>
            <a:r>
              <a:rPr lang="fr-FR" sz="4000" dirty="0" smtClean="0">
                <a:solidFill>
                  <a:schemeClr val="bg1"/>
                </a:solidFill>
                <a:latin typeface="Comic Sans MS" pitchFamily="66" charset="0"/>
              </a:rPr>
              <a:t>il y a un </a:t>
            </a:r>
            <a:r>
              <a:rPr lang="fr-FR" sz="4000" dirty="0" smtClean="0">
                <a:solidFill>
                  <a:srgbClr val="FF0000"/>
                </a:solidFill>
                <a:latin typeface="Comic Sans MS" pitchFamily="66" charset="0"/>
              </a:rPr>
              <a:t>petit</a:t>
            </a:r>
            <a:r>
              <a:rPr lang="fr-FR" sz="4000" dirty="0" smtClean="0">
                <a:latin typeface="Comic Sans MS" pitchFamily="66" charset="0"/>
              </a:rPr>
              <a:t> </a:t>
            </a:r>
            <a:r>
              <a:rPr lang="fr-FR" sz="4000" dirty="0" smtClean="0">
                <a:solidFill>
                  <a:schemeClr val="bg1"/>
                </a:solidFill>
                <a:latin typeface="Comic Sans MS" pitchFamily="66" charset="0"/>
              </a:rPr>
              <a:t>igloo</a:t>
            </a:r>
            <a:r>
              <a:rPr lang="fr-FR" sz="4000" dirty="0" smtClean="0">
                <a:solidFill>
                  <a:srgbClr val="FF0000"/>
                </a:solidFill>
                <a:latin typeface="Comic Sans MS" pitchFamily="66" charset="0"/>
              </a:rPr>
              <a:t>, </a:t>
            </a:r>
            <a:r>
              <a:rPr lang="fr-FR" sz="4000" dirty="0" smtClean="0">
                <a:solidFill>
                  <a:srgbClr val="FF0000"/>
                </a:solidFill>
                <a:latin typeface="Comic Sans MS" pitchFamily="66" charset="0"/>
              </a:rPr>
              <a:t>un </a:t>
            </a:r>
            <a:r>
              <a:rPr lang="fr-FR" sz="4000" dirty="0" smtClean="0">
                <a:solidFill>
                  <a:srgbClr val="FF0000"/>
                </a:solidFill>
                <a:latin typeface="Comic Sans MS" pitchFamily="66" charset="0"/>
              </a:rPr>
              <a:t>sapin </a:t>
            </a:r>
            <a:r>
              <a:rPr lang="fr-FR" sz="4000" dirty="0" smtClean="0">
                <a:solidFill>
                  <a:srgbClr val="FF0000"/>
                </a:solidFill>
                <a:latin typeface="Comic Sans MS" pitchFamily="66" charset="0"/>
              </a:rPr>
              <a:t>et des </a:t>
            </a:r>
            <a:r>
              <a:rPr lang="fr-FR" sz="4000" dirty="0" smtClean="0">
                <a:solidFill>
                  <a:srgbClr val="FF0000"/>
                </a:solidFill>
                <a:latin typeface="Comic Sans MS" pitchFamily="66" charset="0"/>
              </a:rPr>
              <a:t>pingouins</a:t>
            </a:r>
            <a:r>
              <a:rPr lang="fr-FR" sz="4000" dirty="0" smtClean="0">
                <a:latin typeface="Comic Sans MS" pitchFamily="66" charset="0"/>
              </a:rPr>
              <a:t>.</a:t>
            </a:r>
            <a:endParaRPr lang="fr-FR" sz="7200" dirty="0" smtClean="0">
              <a:latin typeface="Comic Sans MS" pitchFamily="66" charset="0"/>
            </a:endParaRPr>
          </a:p>
        </p:txBody>
      </p:sp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58738" y="44450"/>
            <a:ext cx="60261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i="1" dirty="0">
                <a:solidFill>
                  <a:srgbClr val="FF0000"/>
                </a:solidFill>
                <a:latin typeface="Calibri" pitchFamily="34" charset="0"/>
              </a:rPr>
              <a:t>How can you make this sentence longer and more interesting?</a:t>
            </a:r>
          </a:p>
          <a:p>
            <a:pPr>
              <a:defRPr/>
            </a:pPr>
            <a:r>
              <a:rPr lang="en-GB" i="1" dirty="0">
                <a:solidFill>
                  <a:srgbClr val="FF0000"/>
                </a:solidFill>
                <a:latin typeface="Calibri" pitchFamily="34" charset="0"/>
              </a:rPr>
              <a:t> You have 2 minutes!</a:t>
            </a:r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8532813" y="6237288"/>
            <a:ext cx="539750" cy="54927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36512" y="4580979"/>
            <a:ext cx="9144000" cy="1656333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800" i="1" dirty="0">
                <a:solidFill>
                  <a:srgbClr val="FF0000"/>
                </a:solidFill>
              </a:rPr>
              <a:t>Click here for example – can you do better?</a:t>
            </a:r>
          </a:p>
        </p:txBody>
      </p:sp>
      <p:pic>
        <p:nvPicPr>
          <p:cNvPr id="6150" name="Picture 6" descr="C:\Users\Jo\AppData\Local\Microsoft\Windows\Temporary Internet Files\Content.IE5\OALYRI11\MC90023725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61461"/>
            <a:ext cx="2479141" cy="14953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0000">
            <a:alpha val="98039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68313" y="1557338"/>
            <a:ext cx="8280400" cy="4824412"/>
          </a:xfrm>
        </p:spPr>
        <p:txBody>
          <a:bodyPr/>
          <a:lstStyle/>
          <a:p>
            <a:pPr eaLnBrk="1" hangingPunct="1"/>
            <a:r>
              <a:rPr lang="fr-FR" sz="8000" dirty="0" smtClean="0">
                <a:latin typeface="Comic Sans MS" pitchFamily="66" charset="0"/>
              </a:rPr>
              <a:t>J’ai un </a:t>
            </a:r>
            <a:r>
              <a:rPr lang="fr-FR" sz="8000" dirty="0" smtClean="0">
                <a:latin typeface="Comic Sans MS" pitchFamily="66" charset="0"/>
              </a:rPr>
              <a:t>pingouin.</a:t>
            </a:r>
            <a:r>
              <a:rPr lang="fr-FR" sz="8000" dirty="0" smtClean="0">
                <a:latin typeface="Comic Sans MS" pitchFamily="66" charset="0"/>
              </a:rPr>
              <a:t/>
            </a:r>
            <a:br>
              <a:rPr lang="fr-FR" sz="8000" dirty="0" smtClean="0">
                <a:latin typeface="Comic Sans MS" pitchFamily="66" charset="0"/>
              </a:rPr>
            </a:br>
            <a:r>
              <a:rPr lang="fr-FR" sz="8000" dirty="0" smtClean="0">
                <a:latin typeface="Comic Sans MS" pitchFamily="66" charset="0"/>
              </a:rPr>
              <a:t/>
            </a:r>
            <a:br>
              <a:rPr lang="fr-FR" sz="8000" dirty="0" smtClean="0">
                <a:latin typeface="Comic Sans MS" pitchFamily="66" charset="0"/>
              </a:rPr>
            </a:br>
            <a:r>
              <a:rPr lang="fr-FR" sz="4000" dirty="0" smtClean="0">
                <a:latin typeface="Comic Sans MS" pitchFamily="66" charset="0"/>
              </a:rPr>
              <a:t>J’ai un </a:t>
            </a:r>
            <a:r>
              <a:rPr lang="fr-FR" sz="4000" dirty="0" smtClean="0">
                <a:solidFill>
                  <a:schemeClr val="bg1"/>
                </a:solidFill>
                <a:latin typeface="Comic Sans MS" pitchFamily="66" charset="0"/>
              </a:rPr>
              <a:t>grand</a:t>
            </a:r>
            <a:r>
              <a:rPr lang="fr-FR" sz="4000" dirty="0" smtClean="0">
                <a:latin typeface="Comic Sans MS" pitchFamily="66" charset="0"/>
              </a:rPr>
              <a:t> </a:t>
            </a:r>
            <a:r>
              <a:rPr lang="fr-FR" sz="4000" dirty="0" smtClean="0">
                <a:latin typeface="Comic Sans MS" pitchFamily="66" charset="0"/>
              </a:rPr>
              <a:t>pingouin</a:t>
            </a:r>
            <a:r>
              <a:rPr lang="fr-FR" sz="40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fr-FR" sz="4000" dirty="0" smtClean="0">
                <a:solidFill>
                  <a:schemeClr val="bg1"/>
                </a:solidFill>
                <a:latin typeface="Comic Sans MS" pitchFamily="66" charset="0"/>
              </a:rPr>
              <a:t>noir et blanc, </a:t>
            </a:r>
            <a:r>
              <a:rPr lang="fr-FR" sz="4000" dirty="0" smtClean="0">
                <a:solidFill>
                  <a:schemeClr val="bg1"/>
                </a:solidFill>
                <a:latin typeface="Comic Sans MS" pitchFamily="66" charset="0"/>
              </a:rPr>
              <a:t>qui s’appelle </a:t>
            </a:r>
            <a:r>
              <a:rPr lang="fr-FR" sz="4000" dirty="0" err="1" smtClean="0">
                <a:solidFill>
                  <a:schemeClr val="bg1"/>
                </a:solidFill>
                <a:latin typeface="Comic Sans MS" pitchFamily="66" charset="0"/>
              </a:rPr>
              <a:t>Pigloo</a:t>
            </a:r>
            <a:r>
              <a:rPr lang="fr-FR" sz="4000" dirty="0" smtClean="0">
                <a:latin typeface="Comic Sans MS" pitchFamily="66" charset="0"/>
              </a:rPr>
              <a:t>.</a:t>
            </a:r>
            <a:endParaRPr lang="fr-FR" sz="7200" dirty="0" smtClean="0">
              <a:latin typeface="Comic Sans MS" pitchFamily="66" charset="0"/>
            </a:endParaRPr>
          </a:p>
        </p:txBody>
      </p:sp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58738" y="44450"/>
            <a:ext cx="60261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i="1" dirty="0">
                <a:solidFill>
                  <a:schemeClr val="bg1"/>
                </a:solidFill>
                <a:latin typeface="Calibri" pitchFamily="34" charset="0"/>
              </a:rPr>
              <a:t>How can you make this sentence longer and more interesting?</a:t>
            </a:r>
          </a:p>
          <a:p>
            <a:pPr>
              <a:defRPr/>
            </a:pPr>
            <a:r>
              <a:rPr lang="en-GB" i="1" dirty="0">
                <a:solidFill>
                  <a:schemeClr val="bg1"/>
                </a:solidFill>
                <a:latin typeface="Calibri" pitchFamily="34" charset="0"/>
              </a:rPr>
              <a:t> You have 2 minutes!</a:t>
            </a:r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8532813" y="6237288"/>
            <a:ext cx="539750" cy="54927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0" y="4293096"/>
            <a:ext cx="9144000" cy="1584325"/>
          </a:xfrm>
          <a:prstGeom prst="rect">
            <a:avLst/>
          </a:prstGeom>
          <a:solidFill>
            <a:srgbClr val="C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800" i="1" dirty="0">
                <a:solidFill>
                  <a:schemeClr val="bg1"/>
                </a:solidFill>
              </a:rPr>
              <a:t>Click here for example – can you do better?</a:t>
            </a:r>
          </a:p>
        </p:txBody>
      </p:sp>
      <p:pic>
        <p:nvPicPr>
          <p:cNvPr id="7175" name="Picture 7" descr="C:\Users\Jo\AppData\Local\Microsoft\Windows\Temporary Internet Files\Content.IE5\OJKJMONN\MC90008424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740352" y="86006"/>
            <a:ext cx="1296144" cy="24068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4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68313" y="1557338"/>
            <a:ext cx="8280400" cy="4824412"/>
          </a:xfrm>
        </p:spPr>
        <p:txBody>
          <a:bodyPr/>
          <a:lstStyle/>
          <a:p>
            <a:pPr eaLnBrk="1" hangingPunct="1"/>
            <a:r>
              <a:rPr lang="fr-FR" sz="8000" dirty="0" smtClean="0">
                <a:latin typeface="Comic Sans MS" pitchFamily="66" charset="0"/>
              </a:rPr>
              <a:t>Il a un nez.</a:t>
            </a:r>
            <a:br>
              <a:rPr lang="fr-FR" sz="8000" dirty="0" smtClean="0">
                <a:latin typeface="Comic Sans MS" pitchFamily="66" charset="0"/>
              </a:rPr>
            </a:br>
            <a:r>
              <a:rPr lang="fr-FR" sz="8000" dirty="0" smtClean="0">
                <a:latin typeface="Comic Sans MS" pitchFamily="66" charset="0"/>
              </a:rPr>
              <a:t/>
            </a:r>
            <a:br>
              <a:rPr lang="fr-FR" sz="8000" dirty="0" smtClean="0">
                <a:latin typeface="Comic Sans MS" pitchFamily="66" charset="0"/>
              </a:rPr>
            </a:br>
            <a:r>
              <a:rPr lang="fr-FR" sz="4000" dirty="0" smtClean="0">
                <a:latin typeface="Comic Sans MS" pitchFamily="66" charset="0"/>
              </a:rPr>
              <a:t>Le Père Noël, </a:t>
            </a:r>
            <a:r>
              <a:rPr lang="fr-FR" sz="4000" dirty="0" smtClean="0">
                <a:latin typeface="Comic Sans MS" pitchFamily="66" charset="0"/>
              </a:rPr>
              <a:t>il a un </a:t>
            </a:r>
            <a:r>
              <a:rPr lang="fr-FR" sz="4000" dirty="0" smtClean="0">
                <a:solidFill>
                  <a:schemeClr val="bg1"/>
                </a:solidFill>
                <a:latin typeface="Comic Sans MS" pitchFamily="66" charset="0"/>
              </a:rPr>
              <a:t>grand</a:t>
            </a:r>
            <a:r>
              <a:rPr lang="fr-FR" sz="4000" dirty="0" smtClean="0">
                <a:latin typeface="Comic Sans MS" pitchFamily="66" charset="0"/>
              </a:rPr>
              <a:t> nez,</a:t>
            </a:r>
            <a:r>
              <a:rPr lang="fr-FR" sz="40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fr-FR" sz="4000" dirty="0" smtClean="0">
                <a:solidFill>
                  <a:schemeClr val="bg1"/>
                </a:solidFill>
                <a:latin typeface="Comic Sans MS" pitchFamily="66" charset="0"/>
              </a:rPr>
              <a:t>les yeux noirs et une moustache</a:t>
            </a:r>
            <a:r>
              <a:rPr lang="fr-FR" sz="4000" dirty="0" smtClean="0">
                <a:latin typeface="Comic Sans MS" pitchFamily="66" charset="0"/>
              </a:rPr>
              <a:t>.</a:t>
            </a:r>
            <a:endParaRPr lang="fr-FR" sz="7200" dirty="0" smtClean="0">
              <a:latin typeface="Comic Sans MS" pitchFamily="66" charset="0"/>
            </a:endParaRPr>
          </a:p>
        </p:txBody>
      </p:sp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58738" y="44450"/>
            <a:ext cx="60261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i="1" dirty="0">
                <a:solidFill>
                  <a:schemeClr val="bg1"/>
                </a:solidFill>
                <a:latin typeface="Calibri" pitchFamily="34" charset="0"/>
              </a:rPr>
              <a:t>How can you make this sentence longer and more interesting?</a:t>
            </a:r>
          </a:p>
          <a:p>
            <a:pPr>
              <a:defRPr/>
            </a:pPr>
            <a:r>
              <a:rPr lang="en-GB" i="1" dirty="0">
                <a:solidFill>
                  <a:schemeClr val="bg1"/>
                </a:solidFill>
                <a:latin typeface="Calibri" pitchFamily="34" charset="0"/>
              </a:rPr>
              <a:t> You have 2 minutes!</a:t>
            </a:r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8532813" y="6237288"/>
            <a:ext cx="539750" cy="54927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0" y="4293096"/>
            <a:ext cx="9180513" cy="1584325"/>
          </a:xfrm>
          <a:prstGeom prst="rect">
            <a:avLst/>
          </a:prstGeom>
          <a:solidFill>
            <a:srgbClr val="00743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800" i="1" dirty="0">
                <a:solidFill>
                  <a:schemeClr val="bg1"/>
                </a:solidFill>
              </a:rPr>
              <a:t>Click here for example – can you do better?</a:t>
            </a:r>
          </a:p>
        </p:txBody>
      </p:sp>
      <p:pic>
        <p:nvPicPr>
          <p:cNvPr id="8198" name="Picture 6" descr="C:\Program Files (x86)\Microsoft Office\MEDIA\CAGCAT10\j0183290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329780"/>
            <a:ext cx="2083684" cy="22351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68313" y="1700808"/>
            <a:ext cx="8280400" cy="4680942"/>
          </a:xfrm>
        </p:spPr>
        <p:txBody>
          <a:bodyPr/>
          <a:lstStyle/>
          <a:p>
            <a:pPr eaLnBrk="1" hangingPunct="1"/>
            <a:r>
              <a:rPr lang="fr-FR" sz="8000" dirty="0" smtClean="0">
                <a:solidFill>
                  <a:srgbClr val="FF0000"/>
                </a:solidFill>
                <a:latin typeface="Comic Sans MS" pitchFamily="66" charset="0"/>
              </a:rPr>
              <a:t>Elle a deux yeux.</a:t>
            </a:r>
            <a:br>
              <a:rPr lang="fr-FR" sz="8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fr-FR" sz="8000" dirty="0" smtClean="0">
                <a:latin typeface="Comic Sans MS" pitchFamily="66" charset="0"/>
              </a:rPr>
              <a:t/>
            </a:r>
            <a:br>
              <a:rPr lang="fr-FR" sz="8000" dirty="0" smtClean="0">
                <a:latin typeface="Comic Sans MS" pitchFamily="66" charset="0"/>
              </a:rPr>
            </a:br>
            <a:r>
              <a:rPr lang="fr-FR" sz="4000" dirty="0" smtClean="0">
                <a:solidFill>
                  <a:srgbClr val="FF0000"/>
                </a:solidFill>
                <a:latin typeface="Comic Sans MS" pitchFamily="66" charset="0"/>
              </a:rPr>
              <a:t>Elle </a:t>
            </a:r>
            <a:r>
              <a:rPr lang="fr-FR" sz="4000" dirty="0" smtClean="0">
                <a:solidFill>
                  <a:srgbClr val="FF0000"/>
                </a:solidFill>
                <a:latin typeface="Comic Sans MS" pitchFamily="66" charset="0"/>
              </a:rPr>
              <a:t>a deux yeux </a:t>
            </a:r>
            <a:r>
              <a:rPr lang="fr-FR" sz="4000" dirty="0" smtClean="0">
                <a:solidFill>
                  <a:schemeClr val="bg1"/>
                </a:solidFill>
                <a:latin typeface="Comic Sans MS" pitchFamily="66" charset="0"/>
              </a:rPr>
              <a:t>bleus et les cheveux </a:t>
            </a:r>
            <a:r>
              <a:rPr lang="fr-FR" sz="4000" dirty="0" smtClean="0">
                <a:solidFill>
                  <a:schemeClr val="bg1"/>
                </a:solidFill>
                <a:latin typeface="Comic Sans MS" pitchFamily="66" charset="0"/>
              </a:rPr>
              <a:t>gris</a:t>
            </a:r>
            <a:r>
              <a:rPr lang="fr-FR" sz="4000" dirty="0" smtClean="0">
                <a:solidFill>
                  <a:srgbClr val="FF0000"/>
                </a:solidFill>
                <a:latin typeface="Comic Sans MS" pitchFamily="66" charset="0"/>
              </a:rPr>
              <a:t>.</a:t>
            </a:r>
            <a:endParaRPr lang="fr-FR" sz="7200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58738" y="44450"/>
            <a:ext cx="60261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i="1" dirty="0">
                <a:solidFill>
                  <a:schemeClr val="bg1"/>
                </a:solidFill>
                <a:latin typeface="Calibri" pitchFamily="34" charset="0"/>
              </a:rPr>
              <a:t>How can you make this sentence longer and more interesting?</a:t>
            </a:r>
          </a:p>
          <a:p>
            <a:pPr>
              <a:defRPr/>
            </a:pPr>
            <a:r>
              <a:rPr lang="en-GB" i="1" dirty="0">
                <a:solidFill>
                  <a:schemeClr val="bg1"/>
                </a:solidFill>
                <a:latin typeface="Calibri" pitchFamily="34" charset="0"/>
              </a:rPr>
              <a:t> You have 2 minutes!</a:t>
            </a:r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8532813" y="6237288"/>
            <a:ext cx="539750" cy="54927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36513" y="4364955"/>
            <a:ext cx="9180513" cy="158432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800" i="1" dirty="0">
                <a:solidFill>
                  <a:schemeClr val="bg1"/>
                </a:solidFill>
              </a:rPr>
              <a:t>Click here for example – can you do better?</a:t>
            </a:r>
          </a:p>
        </p:txBody>
      </p:sp>
      <p:pic>
        <p:nvPicPr>
          <p:cNvPr id="9222" name="Picture 6" descr="C:\Users\Jo\AppData\Local\Microsoft\Windows\Temporary Internet Files\Content.IE5\LVZF7U2C\MC900367758[2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516216" y="0"/>
            <a:ext cx="2592288" cy="24745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468313" y="1268760"/>
            <a:ext cx="8280400" cy="5112990"/>
          </a:xfrm>
        </p:spPr>
        <p:txBody>
          <a:bodyPr/>
          <a:lstStyle/>
          <a:p>
            <a:pPr eaLnBrk="1" hangingPunct="1"/>
            <a:r>
              <a:rPr lang="fr-FR" sz="6600" dirty="0" smtClean="0">
                <a:solidFill>
                  <a:schemeClr val="bg1"/>
                </a:solidFill>
                <a:latin typeface="Comic Sans MS" pitchFamily="66" charset="0"/>
              </a:rPr>
              <a:t>Je suis un </a:t>
            </a:r>
            <a:r>
              <a:rPr lang="fr-FR" sz="6600" dirty="0" smtClean="0">
                <a:solidFill>
                  <a:schemeClr val="bg1"/>
                </a:solidFill>
                <a:latin typeface="Comic Sans MS" pitchFamily="66" charset="0"/>
              </a:rPr>
              <a:t>renne.</a:t>
            </a:r>
            <a:r>
              <a:rPr lang="fr-FR" sz="8000" dirty="0" smtClean="0">
                <a:latin typeface="Comic Sans MS" pitchFamily="66" charset="0"/>
              </a:rPr>
              <a:t/>
            </a:r>
            <a:br>
              <a:rPr lang="fr-FR" sz="8000" dirty="0" smtClean="0">
                <a:latin typeface="Comic Sans MS" pitchFamily="66" charset="0"/>
              </a:rPr>
            </a:br>
            <a:r>
              <a:rPr lang="fr-FR" sz="8000" dirty="0" smtClean="0">
                <a:latin typeface="Comic Sans MS" pitchFamily="66" charset="0"/>
              </a:rPr>
              <a:t/>
            </a:r>
            <a:br>
              <a:rPr lang="fr-FR" sz="8000" dirty="0" smtClean="0">
                <a:latin typeface="Comic Sans MS" pitchFamily="66" charset="0"/>
              </a:rPr>
            </a:br>
            <a:r>
              <a:rPr lang="fr-FR" sz="3600" dirty="0" smtClean="0">
                <a:solidFill>
                  <a:schemeClr val="bg1"/>
                </a:solidFill>
                <a:latin typeface="Comic Sans MS" pitchFamily="66" charset="0"/>
              </a:rPr>
              <a:t>Je </a:t>
            </a:r>
            <a:r>
              <a:rPr lang="fr-FR" sz="3600" dirty="0" smtClean="0">
                <a:solidFill>
                  <a:schemeClr val="bg1"/>
                </a:solidFill>
                <a:latin typeface="Comic Sans MS" pitchFamily="66" charset="0"/>
              </a:rPr>
              <a:t>suis un </a:t>
            </a:r>
            <a:r>
              <a:rPr lang="fr-FR" sz="3600" dirty="0" smtClean="0">
                <a:solidFill>
                  <a:srgbClr val="FF0000"/>
                </a:solidFill>
                <a:latin typeface="Comic Sans MS" pitchFamily="66" charset="0"/>
              </a:rPr>
              <a:t>grand</a:t>
            </a:r>
            <a:r>
              <a:rPr lang="fr-FR" sz="3600" dirty="0" smtClean="0">
                <a:latin typeface="Comic Sans MS" pitchFamily="66" charset="0"/>
              </a:rPr>
              <a:t> </a:t>
            </a:r>
            <a:r>
              <a:rPr lang="fr-FR" sz="3600" dirty="0" smtClean="0">
                <a:solidFill>
                  <a:schemeClr val="bg1"/>
                </a:solidFill>
                <a:latin typeface="Comic Sans MS" pitchFamily="66" charset="0"/>
              </a:rPr>
              <a:t>renne</a:t>
            </a:r>
            <a:r>
              <a:rPr lang="fr-FR" sz="3600" dirty="0" smtClean="0">
                <a:latin typeface="Comic Sans MS" pitchFamily="66" charset="0"/>
              </a:rPr>
              <a:t> </a:t>
            </a:r>
            <a:r>
              <a:rPr lang="fr-FR" sz="3600" dirty="0" smtClean="0">
                <a:solidFill>
                  <a:srgbClr val="FF0000"/>
                </a:solidFill>
                <a:latin typeface="Comic Sans MS" pitchFamily="66" charset="0"/>
              </a:rPr>
              <a:t>marron </a:t>
            </a:r>
            <a:r>
              <a:rPr lang="fr-FR" sz="3600" dirty="0" smtClean="0">
                <a:solidFill>
                  <a:srgbClr val="FF0000"/>
                </a:solidFill>
                <a:latin typeface="Comic Sans MS" pitchFamily="66" charset="0"/>
              </a:rPr>
              <a:t>avec </a:t>
            </a:r>
            <a:r>
              <a:rPr lang="fr-FR" sz="3600" dirty="0" smtClean="0">
                <a:solidFill>
                  <a:srgbClr val="FF0000"/>
                </a:solidFill>
                <a:latin typeface="Comic Sans MS" pitchFamily="66" charset="0"/>
              </a:rPr>
              <a:t>un grand nez </a:t>
            </a:r>
            <a:r>
              <a:rPr lang="fr-FR" sz="3600" dirty="0" smtClean="0">
                <a:solidFill>
                  <a:srgbClr val="FF0000"/>
                </a:solidFill>
                <a:latin typeface="Comic Sans MS" pitchFamily="66" charset="0"/>
              </a:rPr>
              <a:t>rouge</a:t>
            </a:r>
            <a:r>
              <a:rPr lang="fr-FR" sz="3600" dirty="0" smtClean="0">
                <a:latin typeface="Comic Sans MS" pitchFamily="66" charset="0"/>
              </a:rPr>
              <a:t>.</a:t>
            </a:r>
            <a:endParaRPr lang="fr-FR" sz="7200" dirty="0" smtClean="0">
              <a:latin typeface="Comic Sans MS" pitchFamily="66" charset="0"/>
            </a:endParaRPr>
          </a:p>
        </p:txBody>
      </p:sp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58738" y="44450"/>
            <a:ext cx="60261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i="1" dirty="0">
                <a:solidFill>
                  <a:srgbClr val="FF0000"/>
                </a:solidFill>
                <a:latin typeface="Calibri" pitchFamily="34" charset="0"/>
              </a:rPr>
              <a:t>How can you make this sentence longer and more interesting?</a:t>
            </a:r>
          </a:p>
          <a:p>
            <a:pPr>
              <a:defRPr/>
            </a:pPr>
            <a:r>
              <a:rPr lang="en-GB" i="1" dirty="0">
                <a:solidFill>
                  <a:srgbClr val="FF0000"/>
                </a:solidFill>
                <a:latin typeface="Calibri" pitchFamily="34" charset="0"/>
              </a:rPr>
              <a:t> You have 2 minutes!</a:t>
            </a:r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8532813" y="6237288"/>
            <a:ext cx="539750" cy="54927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0" y="4077072"/>
            <a:ext cx="9180513" cy="158432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800" i="1" dirty="0">
                <a:solidFill>
                  <a:srgbClr val="FF0000"/>
                </a:solidFill>
              </a:rPr>
              <a:t>Click here for example – can you do better?</a:t>
            </a:r>
          </a:p>
        </p:txBody>
      </p:sp>
      <p:pic>
        <p:nvPicPr>
          <p:cNvPr id="10246" name="Picture 6" descr="C:\Users\Jo\AppData\Local\Microsoft\Windows\Temporary Internet Files\Content.IE5\OALYRI11\MC90013327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9" y="0"/>
            <a:ext cx="2339752" cy="27886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1005</Words>
  <Application>Microsoft Office PowerPoint</Application>
  <PresentationFormat>On-screen Show (4:3)</PresentationFormat>
  <Paragraphs>156</Paragraphs>
  <Slides>13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Times New Roman</vt:lpstr>
      <vt:lpstr>Comic Sans MS</vt:lpstr>
      <vt:lpstr>Office Theme</vt:lpstr>
      <vt:lpstr>(Christmas-themed ) Extending sentences  using core structures  for KS2 French  (based on the Hampshire End-of-Year 6 Transfer Agreement for Languages)</vt:lpstr>
      <vt:lpstr>Slide 2</vt:lpstr>
      <vt:lpstr>How to use these slides:</vt:lpstr>
      <vt:lpstr>C’est un ange.  C’est un petit ange rose et blanc.</vt:lpstr>
      <vt:lpstr>Au Pôle Nord il y a un igloo.  Au Pôle Nord il y a un petit igloo, un sapin et des pingouins.</vt:lpstr>
      <vt:lpstr>J’ai un pingouin.  J’ai un grand pingouin noir et blanc, qui s’appelle Pigloo.</vt:lpstr>
      <vt:lpstr>Il a un nez.  Le Père Noël, il a un grand nez, les yeux noirs et une moustache.</vt:lpstr>
      <vt:lpstr>Elle a deux yeux.  Elle a deux yeux bleus et les cheveux gris.</vt:lpstr>
      <vt:lpstr>Je suis un renne.  Je suis un grand renne marron avec un grand nez rouge.</vt:lpstr>
      <vt:lpstr>J’aime le dinde.  J’aime le dinde et les carottes parce que c’est délicieux.</vt:lpstr>
      <vt:lpstr>Je n’aime pas les carottes.  Je n’aime pas les légumes parce que je n’aime pas les légumes.</vt:lpstr>
      <vt:lpstr>Il est petit.  Le bonhomme de neige, il est petit et gros, avec un chapeau et une carotte.</vt:lpstr>
      <vt:lpstr>Cher Père Noël,  je voudrais ...  Cher Père Noël, je voudrais un vélo, des chocolats et un iPod Touch!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Core structures for KS2 French  (based on the Hampshire End-of-Year 6 Transfer Agreement for Languages)</dc:title>
  <dc:creator>Jo Rhys-Jones</dc:creator>
  <cp:lastModifiedBy>Jo Rhys-Jones</cp:lastModifiedBy>
  <cp:revision>36</cp:revision>
  <dcterms:created xsi:type="dcterms:W3CDTF">2011-03-22T19:23:51Z</dcterms:created>
  <dcterms:modified xsi:type="dcterms:W3CDTF">2011-11-29T19:20:32Z</dcterms:modified>
</cp:coreProperties>
</file>